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CC"/>
    <a:srgbClr val="0033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75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1966-1970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Национальный доход</c:v>
                </c:pt>
                <c:pt idx="1">
                  <c:v>Промышленное производство</c:v>
                </c:pt>
                <c:pt idx="2">
                  <c:v>Сельскохозяйственное производство</c:v>
                </c:pt>
                <c:pt idx="3">
                  <c:v>Производительность труда</c:v>
                </c:pt>
                <c:pt idx="4">
                  <c:v>Реальные доходы на душу населения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7.2</c:v>
                </c:pt>
                <c:pt idx="1">
                  <c:v>8.5</c:v>
                </c:pt>
                <c:pt idx="2">
                  <c:v>3.9</c:v>
                </c:pt>
                <c:pt idx="3">
                  <c:v>6.8</c:v>
                </c:pt>
                <c:pt idx="4">
                  <c:v>5.9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1971-1975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Национальный доход</c:v>
                </c:pt>
                <c:pt idx="1">
                  <c:v>Промышленное производство</c:v>
                </c:pt>
                <c:pt idx="2">
                  <c:v>Сельскохозяйственное производство</c:v>
                </c:pt>
                <c:pt idx="3">
                  <c:v>Производительность труда</c:v>
                </c:pt>
                <c:pt idx="4">
                  <c:v>Реальные доходы на душу населения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5.0999999999999996</c:v>
                </c:pt>
                <c:pt idx="1">
                  <c:v>7.4</c:v>
                </c:pt>
                <c:pt idx="2">
                  <c:v>2.5</c:v>
                </c:pt>
                <c:pt idx="3">
                  <c:v>4.5</c:v>
                </c:pt>
                <c:pt idx="4">
                  <c:v>4.4000000000000004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1975-1980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Национальный доход</c:v>
                </c:pt>
                <c:pt idx="1">
                  <c:v>Промышленное производство</c:v>
                </c:pt>
                <c:pt idx="2">
                  <c:v>Сельскохозяйственное производство</c:v>
                </c:pt>
                <c:pt idx="3">
                  <c:v>Производительность труда</c:v>
                </c:pt>
                <c:pt idx="4">
                  <c:v>Реальные доходы на душу населения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3.8</c:v>
                </c:pt>
                <c:pt idx="1">
                  <c:v>4.4000000000000004</c:v>
                </c:pt>
                <c:pt idx="2">
                  <c:v>1.7000000000000002</c:v>
                </c:pt>
                <c:pt idx="3">
                  <c:v>3.3</c:v>
                </c:pt>
                <c:pt idx="4">
                  <c:v>3.4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1981-1985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Национальный доход</c:v>
                </c:pt>
                <c:pt idx="1">
                  <c:v>Промышленное производство</c:v>
                </c:pt>
                <c:pt idx="2">
                  <c:v>Сельскохозяйственное производство</c:v>
                </c:pt>
                <c:pt idx="3">
                  <c:v>Производительность труда</c:v>
                </c:pt>
                <c:pt idx="4">
                  <c:v>Реальные доходы на душу населения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  <c:pt idx="0">
                  <c:v>3.1</c:v>
                </c:pt>
                <c:pt idx="1">
                  <c:v>3.7</c:v>
                </c:pt>
                <c:pt idx="2">
                  <c:v>1.1000000000000001</c:v>
                </c:pt>
                <c:pt idx="3">
                  <c:v>3.1</c:v>
                </c:pt>
                <c:pt idx="4">
                  <c:v>2.1</c:v>
                </c:pt>
              </c:numCache>
            </c:numRef>
          </c:val>
        </c:ser>
        <c:axId val="75773440"/>
        <c:axId val="75774976"/>
      </c:barChart>
      <c:catAx>
        <c:axId val="75773440"/>
        <c:scaling>
          <c:orientation val="minMax"/>
        </c:scaling>
        <c:axPos val="b"/>
        <c:numFmt formatCode="General" sourceLinked="1"/>
        <c:tickLblPos val="nextTo"/>
        <c:crossAx val="75774976"/>
        <c:crosses val="autoZero"/>
        <c:auto val="1"/>
        <c:lblAlgn val="ctr"/>
        <c:lblOffset val="100"/>
      </c:catAx>
      <c:valAx>
        <c:axId val="75774976"/>
        <c:scaling>
          <c:orientation val="minMax"/>
        </c:scaling>
        <c:axPos val="l"/>
        <c:majorGridlines/>
        <c:numFmt formatCode="General" sourceLinked="1"/>
        <c:tickLblPos val="nextTo"/>
        <c:crossAx val="75773440"/>
        <c:crosses val="autoZero"/>
        <c:crossBetween val="between"/>
      </c:valAx>
      <c:spPr>
        <a:noFill/>
        <a:ln w="25393">
          <a:noFill/>
        </a:ln>
      </c:spPr>
    </c:plotArea>
    <c:legend>
      <c:legendPos val="r"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46FF7-5FCE-419B-BAFF-E469055A8F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2471F-7BFB-4890-BA51-03F10250DD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D5ED5-89B8-4D69-8F43-DDA3C06AEC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1ED863-A51C-45D5-BC4C-883B3AF205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D1C71E-EC38-41B7-87CB-FF93B3C37F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pull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A8ADD-6079-4569-85CE-2C29D4662A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ECFD07-A56A-4CDD-BE29-1497E58061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78E8BC-92D3-4FB5-BCE4-93A7096EF6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CD5F1D-D42E-44E0-B5C4-97C17A8A8B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319B2-B244-4201-818A-6592E7584B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A07C36-0F79-4336-A1D1-F1931EB72D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C6D1017F-000C-4188-AC27-7637F13816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31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ransition>
    <p:pull dir="l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7" Type="http://schemas.openxmlformats.org/officeDocument/2006/relationships/image" Target="../media/image9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6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Br_33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3108" y="0"/>
            <a:ext cx="3810000" cy="1879600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7" name="Рисунок 6" descr="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548438"/>
            <a:ext cx="3500430" cy="2309562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8" name="Рисунок 7" descr="16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2196704" cy="2928938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0" name="Рисунок 9" descr="162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43306" y="4786322"/>
            <a:ext cx="2817246" cy="1720398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1" name="Рисунок 10" descr="0_336c1_cefa6978_XL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905509" y="0"/>
            <a:ext cx="3238491" cy="2428868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500035" y="2143116"/>
            <a:ext cx="8001056" cy="2123658"/>
          </a:xfrm>
          <a:prstGeom prst="rect">
            <a:avLst/>
          </a:prstGeom>
          <a:noFill/>
          <a:scene3d>
            <a:camera prst="perspectiveRelaxedModerately"/>
            <a:lightRig rig="threePt" dir="t"/>
          </a:scene3d>
          <a:sp3d>
            <a:bevelT prst="relaxedInset"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СССР в годы «застоя».</a:t>
            </a:r>
          </a:p>
          <a:p>
            <a:pPr algn="ctr">
              <a:defRPr/>
            </a:pPr>
            <a:r>
              <a:rPr lang="ru-RU" sz="4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Политика и экономика.</a:t>
            </a:r>
          </a:p>
          <a:p>
            <a:pPr algn="ctr">
              <a:defRPr/>
            </a:pPr>
            <a:r>
              <a:rPr lang="ru-RU" sz="4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1964-1985 гг.</a:t>
            </a:r>
          </a:p>
        </p:txBody>
      </p:sp>
      <p:pic>
        <p:nvPicPr>
          <p:cNvPr id="13" name="Рисунок 12" descr="StAhkp3Ip_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767509" y="3842148"/>
            <a:ext cx="2376491" cy="3015852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1" descr="2353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214313"/>
            <a:ext cx="8501063" cy="581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extBox 2"/>
          <p:cNvSpPr txBox="1">
            <a:spLocks noChangeArrowheads="1"/>
          </p:cNvSpPr>
          <p:nvPr/>
        </p:nvSpPr>
        <p:spPr bwMode="auto">
          <a:xfrm>
            <a:off x="2928938" y="6215063"/>
            <a:ext cx="2857500" cy="369887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FFFF00"/>
                </a:solidFill>
              </a:rPr>
              <a:t>Деревня. 1968 г.</a:t>
            </a: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6214085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405120" cy="36068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" name="Рисунок 2" descr="Derevny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5008" y="0"/>
            <a:ext cx="3238500" cy="52705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Рисунок 3" descr="1121158650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58" y="3670722"/>
            <a:ext cx="4714908" cy="3187278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3317" name="TextBox 4"/>
          <p:cNvSpPr txBox="1">
            <a:spLocks noChangeArrowheads="1"/>
          </p:cNvSpPr>
          <p:nvPr/>
        </p:nvSpPr>
        <p:spPr bwMode="auto">
          <a:xfrm>
            <a:off x="6000750" y="5643563"/>
            <a:ext cx="2571750" cy="646112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FFFF00"/>
                </a:solidFill>
              </a:rPr>
              <a:t>Заброшенные деревни. 70-е годы.</a:t>
            </a: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33718856_Kosygin_ANbig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1285875"/>
            <a:ext cx="1514475" cy="206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42875" y="142875"/>
            <a:ext cx="8715375" cy="646113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chemeClr val="bg1"/>
                </a:solidFill>
              </a:rPr>
              <a:t>Одновременно с реформой в сельском хозяйстве Косыгин проводит и реформу в промышленности.</a:t>
            </a:r>
            <a:endParaRPr lang="ru-RU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928813" y="857250"/>
            <a:ext cx="2857500" cy="646113"/>
          </a:xfrm>
          <a:prstGeom prst="rect">
            <a:avLst/>
          </a:prstGeom>
          <a:solidFill>
            <a:srgbClr val="FF00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FFFF00"/>
                </a:solidFill>
              </a:rPr>
              <a:t>Позитивные результаты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643563" y="1000125"/>
            <a:ext cx="2857500" cy="369888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FFFF00"/>
                </a:solidFill>
              </a:rPr>
              <a:t>Реальность реформы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928813" y="1571625"/>
            <a:ext cx="2857500" cy="1200150"/>
          </a:xfrm>
          <a:prstGeom prst="rect">
            <a:avLst/>
          </a:prstGeom>
          <a:solidFill>
            <a:srgbClr val="00B0F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FFFF00"/>
                </a:solidFill>
              </a:rPr>
              <a:t>Усиление экономического стимулирования рабочих.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928813" y="2928938"/>
            <a:ext cx="2857500" cy="646112"/>
          </a:xfrm>
          <a:prstGeom prst="rect">
            <a:avLst/>
          </a:prstGeom>
          <a:solidFill>
            <a:srgbClr val="00B05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FFFF00"/>
                </a:solidFill>
              </a:rPr>
              <a:t>Усиление качества выпускаемой продукции.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928813" y="3643313"/>
            <a:ext cx="2857500" cy="923925"/>
          </a:xfrm>
          <a:prstGeom prst="rect">
            <a:avLst/>
          </a:prstGeom>
          <a:solidFill>
            <a:srgbClr val="7030A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FFFF00"/>
                </a:solidFill>
              </a:rPr>
              <a:t>Разрешение предприятию оставлять часть дохода себе.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28813" y="4643438"/>
            <a:ext cx="2857500" cy="923925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rgbClr val="FFFF00"/>
                </a:solidFill>
              </a:rPr>
              <a:t>Поддерживалась местная инициатива предприятий.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43563" y="1500188"/>
            <a:ext cx="2857500" cy="646112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  <a:ln>
            <a:solidFill>
              <a:srgbClr val="00B05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rgbClr val="FFFF00"/>
                </a:solidFill>
              </a:rPr>
              <a:t>Объём производства вырос на 1,5%.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43563" y="2214563"/>
            <a:ext cx="2857500" cy="646112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rgbClr val="00B05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rgbClr val="FFFF00"/>
                </a:solidFill>
              </a:rPr>
              <a:t>Созданы ВАЗ, КАМАЗ и др. предприятия.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43563" y="2928938"/>
            <a:ext cx="2857500" cy="92392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solidFill>
              <a:srgbClr val="00B05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rgbClr val="FFFF00"/>
                </a:solidFill>
              </a:rPr>
              <a:t>Снижение удельного веса трудоспособного населения.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643563" y="3929063"/>
            <a:ext cx="2857500" cy="64611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solidFill>
              <a:srgbClr val="00B05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rgbClr val="FFFF00"/>
                </a:solidFill>
              </a:rPr>
              <a:t>Истощение сырьевой базы.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85750" y="5715000"/>
            <a:ext cx="8572500" cy="9239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FFFF00"/>
                </a:solidFill>
              </a:rPr>
              <a:t>При всей своей ограниченности реформа дала немалый результат, но в целом выявила отсталость социалистической модели экономики и была обречена на застой.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7188" y="3500438"/>
            <a:ext cx="1500187" cy="369887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rgbClr val="FFFF00"/>
                </a:solidFill>
              </a:rPr>
              <a:t>А.Косыгин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43563" y="4643438"/>
            <a:ext cx="2857500" cy="369887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solidFill>
              <a:srgbClr val="00B05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rgbClr val="FFFF00"/>
                </a:solidFill>
              </a:rPr>
              <a:t>Старение оборудования.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43563" y="5072063"/>
            <a:ext cx="2857500" cy="369887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solidFill>
              <a:srgbClr val="00B05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rgbClr val="FFFF00"/>
                </a:solidFill>
              </a:rPr>
              <a:t>Рост военных расходов.</a:t>
            </a: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80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/>
        </p:nvGraphicFramePr>
        <p:xfrm>
          <a:off x="0" y="1397000"/>
          <a:ext cx="9144000" cy="546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42875" y="142875"/>
            <a:ext cx="8715375" cy="646113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chemeClr val="bg1"/>
                </a:solidFill>
              </a:rPr>
              <a:t>Проанализируйте диаграмму. Какие особенности экономического развития страны в 1965-1985 гг. она позволяет установить?</a:t>
            </a:r>
            <a:endParaRPr lang="ru-RU"/>
          </a:p>
        </p:txBody>
      </p:sp>
      <p:sp>
        <p:nvSpPr>
          <p:cNvPr id="15364" name="TextBox 3"/>
          <p:cNvSpPr txBox="1">
            <a:spLocks noChangeArrowheads="1"/>
          </p:cNvSpPr>
          <p:nvPr/>
        </p:nvSpPr>
        <p:spPr bwMode="auto">
          <a:xfrm>
            <a:off x="214313" y="785813"/>
            <a:ext cx="850106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chemeClr val="bg1"/>
                </a:solidFill>
              </a:rPr>
              <a:t>Среднегодовые темпы прироста основных показателей экономического развития, в %</a:t>
            </a:r>
          </a:p>
        </p:txBody>
      </p:sp>
      <p:pic>
        <p:nvPicPr>
          <p:cNvPr id="15365" name="Рисунок 4" descr="sign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63" y="5286375"/>
            <a:ext cx="190500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42875" y="142875"/>
            <a:ext cx="8715375" cy="923925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chemeClr val="bg1"/>
                </a:solidFill>
              </a:rPr>
              <a:t>Отставание было и в области ЭВМ и НТР. К 1985 г. в СССР 40% рабочих, 60% строителей, 75% работников сельского хозяйства работали вручную. В 80-гг СССР оказался перед угрозой отставания от западных стран.</a:t>
            </a:r>
            <a:endParaRPr lang="ru-RU"/>
          </a:p>
        </p:txBody>
      </p:sp>
      <p:pic>
        <p:nvPicPr>
          <p:cNvPr id="3" name="Рисунок 2" descr="besm6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14422"/>
            <a:ext cx="5357818" cy="313432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Рисунок 3" descr="5792192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94248" y="3595686"/>
            <a:ext cx="4349752" cy="3262314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57188" y="5929313"/>
            <a:ext cx="3929062" cy="3698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chemeClr val="bg1"/>
                </a:solidFill>
              </a:rPr>
              <a:t>Советский ЭВМ и компьютер.</a:t>
            </a: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42875" y="142875"/>
            <a:ext cx="8715375" cy="120015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chemeClr val="bg1"/>
                </a:solidFill>
              </a:rPr>
              <a:t>Кризис затронул и социальную сферу. Урезаны расходы на здравоохранение, культуру, образование. Уменьшилась в разы продолжительность жизни. Опустели магазины. Люди не знали на что тратить деньги.  Вернулись карточки на продукты питания.</a:t>
            </a:r>
            <a:endParaRPr lang="ru-RU"/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14313" y="1500188"/>
            <a:ext cx="8715375" cy="923925"/>
          </a:xfrm>
          <a:prstGeom prst="rect">
            <a:avLst/>
          </a:prstGeom>
          <a:solidFill>
            <a:srgbClr val="FF00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FFFF00"/>
                </a:solidFill>
              </a:rPr>
              <a:t>Несмотря на минусы, люди вспоминают это время с ностальгией. Счастливое детство, дешевые продукты питания, уверенность в завтрашнем дне, вот итог этих лет для простых людей.</a:t>
            </a:r>
          </a:p>
        </p:txBody>
      </p:sp>
      <p:pic>
        <p:nvPicPr>
          <p:cNvPr id="4" name="Рисунок 3" descr="det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928934"/>
            <a:ext cx="4933950" cy="31623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Рисунок 4" descr="0_64641_e3138bbb_L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29256" y="2714620"/>
            <a:ext cx="3276713" cy="3643338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Towary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24475" cy="38100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" name="Рисунок 2" descr="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43306" y="3030920"/>
            <a:ext cx="5500694" cy="382707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Рисунок 3" descr="bcf3809d6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72198" y="0"/>
            <a:ext cx="2500298" cy="307181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57188" y="4643438"/>
            <a:ext cx="2928937" cy="203200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buFontTx/>
              <a:buAutoNum type="arabicPeriod"/>
            </a:pPr>
            <a:r>
              <a:rPr lang="ru-RU">
                <a:solidFill>
                  <a:schemeClr val="bg1"/>
                </a:solidFill>
              </a:rPr>
              <a:t>В советском магазине.</a:t>
            </a:r>
          </a:p>
          <a:p>
            <a:pPr marL="342900" indent="-342900" algn="ctr">
              <a:buFontTx/>
              <a:buAutoNum type="arabicPeriod"/>
            </a:pPr>
            <a:r>
              <a:rPr lang="ru-RU">
                <a:solidFill>
                  <a:schemeClr val="bg1"/>
                </a:solidFill>
              </a:rPr>
              <a:t>Гардероб в кинотеатре.</a:t>
            </a:r>
          </a:p>
          <a:p>
            <a:pPr marL="342900" indent="-342900" algn="ctr">
              <a:buFontTx/>
              <a:buAutoNum type="arabicPeriod"/>
            </a:pPr>
            <a:r>
              <a:rPr lang="ru-RU">
                <a:solidFill>
                  <a:schemeClr val="bg1"/>
                </a:solidFill>
              </a:rPr>
              <a:t>Очередь за продуктами в Москве.</a:t>
            </a:r>
          </a:p>
          <a:p>
            <a:pPr marL="342900" indent="-342900" algn="ctr"/>
            <a:r>
              <a:rPr lang="ru-RU">
                <a:solidFill>
                  <a:schemeClr val="bg1"/>
                </a:solidFill>
              </a:rPr>
              <a:t>(все фото конца 70-х гг.)</a:t>
            </a:r>
            <a:endParaRPr lang="ru-RU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42875" y="142875"/>
            <a:ext cx="8715375" cy="369888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chemeClr val="bg1"/>
                </a:solidFill>
              </a:rPr>
              <a:t>Советский быт.</a:t>
            </a:r>
            <a:endParaRPr lang="ru-RU"/>
          </a:p>
        </p:txBody>
      </p:sp>
      <p:pic>
        <p:nvPicPr>
          <p:cNvPr id="3" name="Рисунок 2" descr="48431181_5e3121c8679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642918"/>
            <a:ext cx="2857500" cy="40005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Рисунок 3" descr="64538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86116" y="785794"/>
            <a:ext cx="2857500" cy="38100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Рисунок 4" descr="9a5f7dec5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27232" y="714356"/>
            <a:ext cx="2916768" cy="3890968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14313" y="5143500"/>
            <a:ext cx="8715375" cy="369888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chemeClr val="bg1"/>
                </a:solidFill>
              </a:rPr>
              <a:t>1. Советские модницы. 2. В квартире. 3. Пылесос.</a:t>
            </a:r>
            <a:endParaRPr lang="ru-RU"/>
          </a:p>
        </p:txBody>
      </p:sp>
      <p:pic>
        <p:nvPicPr>
          <p:cNvPr id="19463" name="Рисунок 6" descr="sign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00438" y="5643563"/>
            <a:ext cx="190500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42875" y="142875"/>
            <a:ext cx="8715375" cy="369888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chemeClr val="bg1"/>
                </a:solidFill>
              </a:rPr>
              <a:t>Советский быт.</a:t>
            </a:r>
            <a:endParaRPr lang="ru-RU"/>
          </a:p>
        </p:txBody>
      </p:sp>
      <p:pic>
        <p:nvPicPr>
          <p:cNvPr id="3" name="Рисунок 2" descr="0_1048b_5096a68f_XL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14356"/>
            <a:ext cx="2972642" cy="199167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Рисунок 3" descr="40-66-1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43240" y="785794"/>
            <a:ext cx="2667000" cy="355282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Рисунок 4" descr="c24b5b421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00760" y="857232"/>
            <a:ext cx="2777029" cy="200501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Рисунок 5" descr="1250222404_de9415c994bb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5720" y="2928934"/>
            <a:ext cx="2574779" cy="192882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Рисунок 6" descr="DSCN158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15074" y="3071810"/>
            <a:ext cx="2438400" cy="18288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Рисунок 7" descr="image-f2298f1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643306" y="4429132"/>
            <a:ext cx="1553765" cy="207168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715000" y="5214938"/>
            <a:ext cx="3214688" cy="1169987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>
                <a:solidFill>
                  <a:schemeClr val="bg1"/>
                </a:solidFill>
              </a:rPr>
              <a:t>1. Фотоаппарат. 2. Холодильник «Зил». 3. Телевизор «Рубин». 4. Проигрыватель. 5. Стиральная машинка «Киргизия». 6. Проигрыватель бобиновых кассет.</a:t>
            </a:r>
            <a:endParaRPr lang="ru-RU" sz="1400"/>
          </a:p>
        </p:txBody>
      </p:sp>
      <p:pic>
        <p:nvPicPr>
          <p:cNvPr id="20490" name="Рисунок 9" descr="sign.gif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4375" y="5357813"/>
            <a:ext cx="190500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77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770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8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0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42875" y="142875"/>
            <a:ext cx="8715375" cy="369888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chemeClr val="bg1"/>
                </a:solidFill>
              </a:rPr>
              <a:t>Советский быт.</a:t>
            </a:r>
            <a:endParaRPr lang="ru-RU"/>
          </a:p>
        </p:txBody>
      </p:sp>
      <p:pic>
        <p:nvPicPr>
          <p:cNvPr id="3" name="Рисунок 2" descr="article_image-image-articl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642917"/>
            <a:ext cx="2428892" cy="399269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Рисунок 3" descr="1236826868_1236754492_ussr_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28926" y="785795"/>
            <a:ext cx="2447184" cy="157163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Рисунок 4" descr="b14d6f282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00694" y="928670"/>
            <a:ext cx="3333757" cy="250031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Рисунок 5" descr="post-15872-117337406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00364" y="2357430"/>
            <a:ext cx="2286016" cy="209863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Рисунок 6" descr="b23531494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7158" y="4786322"/>
            <a:ext cx="2177769" cy="171608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Рисунок 7" descr="toys_59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215074" y="3714752"/>
            <a:ext cx="2183768" cy="271462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24578" name="Picture 2" descr="D:\Мои рисунки\МХК\5684925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28926" y="4572008"/>
            <a:ext cx="2943230" cy="2012465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77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770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5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7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5"/>
          <p:cNvSpPr txBox="1">
            <a:spLocks noChangeArrowheads="1"/>
          </p:cNvSpPr>
          <p:nvPr/>
        </p:nvSpPr>
        <p:spPr bwMode="auto">
          <a:xfrm>
            <a:off x="1000125" y="214313"/>
            <a:ext cx="7072313" cy="40005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FFFF00"/>
                </a:solidFill>
              </a:rPr>
              <a:t>Консервация политического режима.</a:t>
            </a:r>
          </a:p>
        </p:txBody>
      </p:sp>
      <p:pic>
        <p:nvPicPr>
          <p:cNvPr id="7" name="Рисунок 6" descr="cpsu-heads-5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2357438"/>
            <a:ext cx="1676400" cy="2270125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8" name="Стрелка вправо 7"/>
          <p:cNvSpPr/>
          <p:nvPr/>
        </p:nvSpPr>
        <p:spPr>
          <a:xfrm>
            <a:off x="2000250" y="3286125"/>
            <a:ext cx="428625" cy="428625"/>
          </a:xfrm>
          <a:prstGeom prst="rightArrow">
            <a:avLst/>
          </a:prstGeom>
          <a:ln>
            <a:solidFill>
              <a:srgbClr val="FF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214688" y="928688"/>
            <a:ext cx="3357562" cy="1016000"/>
          </a:xfrm>
          <a:prstGeom prst="rect">
            <a:avLst/>
          </a:prstGeom>
          <a:solidFill>
            <a:srgbClr val="00B050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chemeClr val="bg1"/>
                </a:solidFill>
              </a:rPr>
              <a:t>Золотой век партийно-государственного аппарата.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214688" y="2428875"/>
            <a:ext cx="3357562" cy="400050"/>
          </a:xfrm>
          <a:prstGeom prst="rect">
            <a:avLst/>
          </a:prstGeom>
          <a:solidFill>
            <a:srgbClr val="00B0F0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chemeClr val="bg1"/>
                </a:solidFill>
              </a:rPr>
              <a:t>Стабильность кадров.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214688" y="3143250"/>
            <a:ext cx="3357562" cy="1016000"/>
          </a:xfrm>
          <a:prstGeom prst="rect">
            <a:avLst/>
          </a:prstGeom>
          <a:solidFill>
            <a:srgbClr val="0070C0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chemeClr val="bg1"/>
                </a:solidFill>
              </a:rPr>
              <a:t>Рост количества министерств и управляющих органов.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715125" y="3143250"/>
            <a:ext cx="2143125" cy="954088"/>
          </a:xfrm>
          <a:prstGeom prst="rect">
            <a:avLst/>
          </a:prstGeom>
          <a:solidFill>
            <a:srgbClr val="FFFF00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chemeClr val="bg1"/>
                </a:solidFill>
              </a:rPr>
              <a:t> В 80-х 100 министерств союзных и 500 республиканских.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214688" y="4357688"/>
            <a:ext cx="3357562" cy="708025"/>
          </a:xfrm>
          <a:prstGeom prst="rect">
            <a:avLst/>
          </a:prstGeom>
          <a:solidFill>
            <a:srgbClr val="7030A0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chemeClr val="bg1"/>
                </a:solidFill>
              </a:rPr>
              <a:t>КПСС во всех сферах жизни общества.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214688" y="5429250"/>
            <a:ext cx="3357562" cy="1323975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chemeClr val="bg1"/>
                </a:solidFill>
              </a:rPr>
              <a:t>Окончание «оттепели», оправдание Сталина. Контроль за культурой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15125" y="4357688"/>
            <a:ext cx="2143125" cy="307975"/>
          </a:xfrm>
          <a:prstGeom prst="rect">
            <a:avLst/>
          </a:prstGeom>
          <a:solidFill>
            <a:schemeClr val="accent3"/>
          </a:solidFill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chemeClr val="bg1"/>
                </a:solidFill>
              </a:rPr>
              <a:t>Всесилие КГБ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6715125" y="2357438"/>
            <a:ext cx="2143125" cy="523875"/>
          </a:xfrm>
          <a:prstGeom prst="rect">
            <a:avLst/>
          </a:prstGeom>
          <a:solidFill>
            <a:srgbClr val="C00000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chemeClr val="bg1"/>
                </a:solidFill>
              </a:rPr>
              <a:t> Старение партаппарата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6715125" y="5500688"/>
            <a:ext cx="2143125" cy="738187"/>
          </a:xfrm>
          <a:prstGeom prst="rect">
            <a:avLst/>
          </a:prstGeom>
          <a:solidFill>
            <a:srgbClr val="92D050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chemeClr val="bg1"/>
                </a:solidFill>
              </a:rPr>
              <a:t>Возвеличивается вклад Сталина в Победу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285750" y="4714875"/>
            <a:ext cx="1428750" cy="307975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chemeClr val="bg1"/>
                </a:solidFill>
              </a:rPr>
              <a:t>Л.И.Брежнев</a:t>
            </a:r>
          </a:p>
        </p:txBody>
      </p:sp>
      <p:cxnSp>
        <p:nvCxnSpPr>
          <p:cNvPr id="21" name="Прямая со стрелкой 20"/>
          <p:cNvCxnSpPr>
            <a:stCxn id="8" idx="3"/>
          </p:cNvCxnSpPr>
          <p:nvPr/>
        </p:nvCxnSpPr>
        <p:spPr>
          <a:xfrm flipV="1">
            <a:off x="2428875" y="1714500"/>
            <a:ext cx="714375" cy="17859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8" idx="3"/>
          </p:cNvCxnSpPr>
          <p:nvPr/>
        </p:nvCxnSpPr>
        <p:spPr>
          <a:xfrm flipV="1">
            <a:off x="2428875" y="2643188"/>
            <a:ext cx="714375" cy="8572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8" idx="3"/>
          </p:cNvCxnSpPr>
          <p:nvPr/>
        </p:nvCxnSpPr>
        <p:spPr>
          <a:xfrm>
            <a:off x="2428875" y="3500438"/>
            <a:ext cx="714375" cy="15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8" idx="3"/>
          </p:cNvCxnSpPr>
          <p:nvPr/>
        </p:nvCxnSpPr>
        <p:spPr>
          <a:xfrm>
            <a:off x="2428875" y="3500438"/>
            <a:ext cx="714375" cy="1143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8" idx="3"/>
          </p:cNvCxnSpPr>
          <p:nvPr/>
        </p:nvCxnSpPr>
        <p:spPr>
          <a:xfrm>
            <a:off x="2428875" y="3500438"/>
            <a:ext cx="714375" cy="235743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5" name="Круговая стрелка 34"/>
          <p:cNvSpPr/>
          <p:nvPr/>
        </p:nvSpPr>
        <p:spPr>
          <a:xfrm>
            <a:off x="6429375" y="2000250"/>
            <a:ext cx="500063" cy="642938"/>
          </a:xfrm>
          <a:prstGeom prst="circularArrow">
            <a:avLst/>
          </a:prstGeom>
          <a:ln>
            <a:solidFill>
              <a:srgbClr val="FF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36" name="Круговая стрелка 35"/>
          <p:cNvSpPr/>
          <p:nvPr/>
        </p:nvSpPr>
        <p:spPr>
          <a:xfrm>
            <a:off x="6429375" y="2786063"/>
            <a:ext cx="500063" cy="642937"/>
          </a:xfrm>
          <a:prstGeom prst="circularArrow">
            <a:avLst/>
          </a:prstGeom>
          <a:ln>
            <a:solidFill>
              <a:srgbClr val="FF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37" name="Круговая стрелка 36"/>
          <p:cNvSpPr/>
          <p:nvPr/>
        </p:nvSpPr>
        <p:spPr>
          <a:xfrm>
            <a:off x="6357938" y="4000500"/>
            <a:ext cx="500062" cy="642938"/>
          </a:xfrm>
          <a:prstGeom prst="circularArrow">
            <a:avLst/>
          </a:prstGeom>
          <a:ln>
            <a:solidFill>
              <a:srgbClr val="FF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38" name="Круговая стрелка 37"/>
          <p:cNvSpPr/>
          <p:nvPr/>
        </p:nvSpPr>
        <p:spPr>
          <a:xfrm>
            <a:off x="6286500" y="5072063"/>
            <a:ext cx="500063" cy="642937"/>
          </a:xfrm>
          <a:prstGeom prst="circularArrow">
            <a:avLst/>
          </a:prstGeom>
          <a:ln>
            <a:solidFill>
              <a:srgbClr val="FF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4120" name="Рисунок 38" descr="sign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286375"/>
            <a:ext cx="2836863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42875" y="142875"/>
            <a:ext cx="8715375" cy="369888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chemeClr val="bg1"/>
                </a:solidFill>
              </a:rPr>
              <a:t>Советский автопром.</a:t>
            </a:r>
            <a:endParaRPr lang="ru-RU"/>
          </a:p>
        </p:txBody>
      </p:sp>
      <p:pic>
        <p:nvPicPr>
          <p:cNvPr id="3" name="Рисунок 2" descr="21133489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42918"/>
            <a:ext cx="4214810" cy="246987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Рисунок 3" descr="38255364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628" y="642918"/>
            <a:ext cx="3428997" cy="257174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Рисунок 4" descr="autowp.ru_lada_1600_sl_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2844" y="3429000"/>
            <a:ext cx="3333741" cy="250030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Рисунок 5" descr="Moskvich_408_Sedan_196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00430" y="3143248"/>
            <a:ext cx="2635240" cy="197643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25602" name="Picture 2" descr="D:\Мои рисунки\МХК\22839_img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76902" y="4691064"/>
            <a:ext cx="3467098" cy="2166936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2536" name="Рисунок 7" descr="sign.gif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875" y="5572125"/>
            <a:ext cx="190500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7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770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6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8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42875" y="142875"/>
            <a:ext cx="8715375" cy="369888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chemeClr val="bg1"/>
                </a:solidFill>
              </a:rPr>
              <a:t>Карточки на продукты питания.</a:t>
            </a:r>
            <a:endParaRPr lang="ru-RU"/>
          </a:p>
        </p:txBody>
      </p:sp>
      <p:pic>
        <p:nvPicPr>
          <p:cNvPr id="3" name="Рисунок 2" descr="talon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85813"/>
            <a:ext cx="9144000" cy="601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00x600,fs-khaldey-01,60,Kh-60-0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3643306" cy="378853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" name="Рисунок 2" descr="600x600,fs-khaldey-01,60,Kh-60-04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86150" y="1143000"/>
            <a:ext cx="5657850" cy="571500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57188" y="5715000"/>
            <a:ext cx="2928937" cy="646113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chemeClr val="bg1"/>
                </a:solidFill>
              </a:rPr>
              <a:t>На уроках в советской школе. 60-е годы.</a:t>
            </a:r>
            <a:endParaRPr lang="ru-RU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r_320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Рисунок 1" descr="04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85750" y="214313"/>
            <a:ext cx="3929063" cy="36988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dirty="0"/>
              <a:t>Нурекская ГЭС. Таджикская ССР.</a:t>
            </a: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r_38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14875" cy="681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4252656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0" y="285750"/>
            <a:ext cx="3571875" cy="219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127408_image_large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88" y="2928938"/>
            <a:ext cx="40005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Рисунок 4" descr="sign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86500" y="5981700"/>
            <a:ext cx="190500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2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4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Рисунок 1" descr="brezhnev_4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00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Рисунок 2" descr="sign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5981700"/>
            <a:ext cx="190500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5"/>
          <p:cNvSpPr txBox="1">
            <a:spLocks noChangeArrowheads="1"/>
          </p:cNvSpPr>
          <p:nvPr/>
        </p:nvSpPr>
        <p:spPr bwMode="auto">
          <a:xfrm>
            <a:off x="142875" y="285750"/>
            <a:ext cx="8786813" cy="9239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002060"/>
                </a:solidFill>
              </a:rPr>
              <a:t>Всесилие КПСС и «консервация» режима сопровождалась появлением компании по возвеличиванию </a:t>
            </a:r>
            <a:r>
              <a:rPr lang="ru-RU" b="1">
                <a:solidFill>
                  <a:srgbClr val="FFFF00"/>
                </a:solidFill>
              </a:rPr>
              <a:t>«умного, всезнающего, заботящегося о благе народа Дорогого Леонида Ильича»</a:t>
            </a:r>
          </a:p>
        </p:txBody>
      </p:sp>
      <p:pic>
        <p:nvPicPr>
          <p:cNvPr id="7" name="Рисунок 6" descr="15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1357313"/>
            <a:ext cx="3571875" cy="2357437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8" name="Рисунок 7" descr="ÂÒÅÖÎÅ×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8" y="3138488"/>
            <a:ext cx="5072062" cy="3719512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9" name="Рисунок 8" descr="brezhnev_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100388"/>
            <a:ext cx="3140075" cy="3757612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10" name="Рисунок 9" descr="ChelLedokol_04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00500" y="1357313"/>
            <a:ext cx="5143500" cy="3565525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11" name="Рисунок 10" descr="brezhnew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71750" y="1357313"/>
            <a:ext cx="4143375" cy="55245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2" name="Рисунок 11" descr="A00030CD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1357313"/>
            <a:ext cx="9144000" cy="555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7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770" decel="100000"/>
                                        <p:tgtEl>
                                          <p:spTgt spid="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6" dur="77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57188" y="6215063"/>
            <a:ext cx="8286750" cy="369887"/>
          </a:xfrm>
          <a:prstGeom prst="rect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chemeClr val="bg1"/>
                </a:solidFill>
              </a:rPr>
              <a:t>Политбюро Центрального комитета КПСС времен «застоя»</a:t>
            </a:r>
          </a:p>
        </p:txBody>
      </p:sp>
      <p:pic>
        <p:nvPicPr>
          <p:cNvPr id="8" name="Рисунок 7" descr="pictur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92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startzi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667500" cy="39719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7" name="Рисунок 6" descr="2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2881313"/>
            <a:ext cx="5715000" cy="397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85750" y="4929188"/>
            <a:ext cx="2786063" cy="120015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chemeClr val="bg1"/>
                </a:solidFill>
              </a:rPr>
              <a:t>В начале 80-х средний возраст «кремлевских старцев» равнялся 70-ти годам.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858000" y="571500"/>
            <a:ext cx="2071688" cy="1754188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chemeClr val="bg1"/>
                </a:solidFill>
              </a:rPr>
              <a:t>Свои посты «старцы» занимали десятилетиями, до самой смерти…</a:t>
            </a: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85750" y="214313"/>
            <a:ext cx="8572500" cy="1016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chemeClr val="bg1"/>
                </a:solidFill>
              </a:rPr>
              <a:t>С консервацией усилился контроль за культурой, общественной жизнью. Всесильным органом, как и при Сталине стал КГБ, правда без расстрелов, но с выселением и психбольницами.</a:t>
            </a:r>
          </a:p>
        </p:txBody>
      </p:sp>
      <p:pic>
        <p:nvPicPr>
          <p:cNvPr id="7" name="Рисунок 6" descr="StAhkp3Ip_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2643188"/>
            <a:ext cx="1376363" cy="174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14313" y="4500563"/>
            <a:ext cx="1571625" cy="738187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chemeClr val="bg1"/>
                </a:solidFill>
              </a:rPr>
              <a:t>Ю.В.Андропов, председатель КГБ СССР.</a:t>
            </a:r>
          </a:p>
        </p:txBody>
      </p:sp>
      <p:sp>
        <p:nvSpPr>
          <p:cNvPr id="9" name="Стрелка вправо 8"/>
          <p:cNvSpPr/>
          <p:nvPr/>
        </p:nvSpPr>
        <p:spPr>
          <a:xfrm>
            <a:off x="1857375" y="3357563"/>
            <a:ext cx="500063" cy="357187"/>
          </a:xfrm>
          <a:prstGeom prst="rightArrow">
            <a:avLst/>
          </a:prstGeom>
          <a:ln>
            <a:solidFill>
              <a:srgbClr val="FF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857500" y="1643063"/>
            <a:ext cx="2928938" cy="369887"/>
          </a:xfrm>
          <a:prstGeom prst="rect">
            <a:avLst/>
          </a:prstGeom>
          <a:solidFill>
            <a:srgbClr val="00B050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Борьба с инакомыслием.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857500" y="2286000"/>
            <a:ext cx="2928938" cy="369888"/>
          </a:xfrm>
          <a:prstGeom prst="rect">
            <a:avLst/>
          </a:prstGeom>
          <a:solidFill>
            <a:srgbClr val="FFFF00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Борьба с диссидентами.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857500" y="3000375"/>
            <a:ext cx="2928938" cy="646113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chemeClr val="bg1"/>
                </a:solidFill>
              </a:rPr>
              <a:t>Борьба с правозащитниками.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857500" y="4000500"/>
            <a:ext cx="2928938" cy="923925"/>
          </a:xfrm>
          <a:prstGeom prst="rect">
            <a:avLst/>
          </a:prstGeom>
          <a:solidFill>
            <a:srgbClr val="0070C0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Прослушивание телефонов «подозрительных лиц»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857500" y="5286375"/>
            <a:ext cx="2928938" cy="1200150"/>
          </a:xfrm>
          <a:prstGeom prst="rect">
            <a:avLst/>
          </a:prstGeom>
          <a:solidFill>
            <a:srgbClr val="7030A0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Отправление недовольных в психиатрические лечебницы.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43688" y="2286000"/>
            <a:ext cx="2214562" cy="147796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/>
              <a:t>Людьми отказывающимися подчиняться официальной идеологии.</a:t>
            </a:r>
          </a:p>
        </p:txBody>
      </p:sp>
      <p:cxnSp>
        <p:nvCxnSpPr>
          <p:cNvPr id="17" name="Прямая со стрелкой 16"/>
          <p:cNvCxnSpPr>
            <a:stCxn id="9" idx="3"/>
          </p:cNvCxnSpPr>
          <p:nvPr/>
        </p:nvCxnSpPr>
        <p:spPr>
          <a:xfrm flipV="1">
            <a:off x="2357438" y="2000250"/>
            <a:ext cx="500062" cy="15367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9" idx="3"/>
          </p:cNvCxnSpPr>
          <p:nvPr/>
        </p:nvCxnSpPr>
        <p:spPr>
          <a:xfrm flipV="1">
            <a:off x="2357438" y="2643188"/>
            <a:ext cx="500062" cy="89376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9" idx="3"/>
            <a:endCxn id="12" idx="1"/>
          </p:cNvCxnSpPr>
          <p:nvPr/>
        </p:nvCxnSpPr>
        <p:spPr>
          <a:xfrm flipV="1">
            <a:off x="2357438" y="3324225"/>
            <a:ext cx="500062" cy="2127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9" idx="3"/>
          </p:cNvCxnSpPr>
          <p:nvPr/>
        </p:nvCxnSpPr>
        <p:spPr>
          <a:xfrm>
            <a:off x="2357438" y="3536950"/>
            <a:ext cx="428625" cy="8207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9" idx="3"/>
          </p:cNvCxnSpPr>
          <p:nvPr/>
        </p:nvCxnSpPr>
        <p:spPr>
          <a:xfrm>
            <a:off x="2357438" y="3536950"/>
            <a:ext cx="428625" cy="239236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5786438" y="2463800"/>
            <a:ext cx="785812" cy="3937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8210" name="Рисунок 31" descr="sign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88" y="5143500"/>
            <a:ext cx="2836862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85750" y="214313"/>
            <a:ext cx="8572500" cy="400050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FFFF00"/>
                </a:solidFill>
              </a:rPr>
              <a:t>В 1977 г. принята 4-я по счёту в истории Конституция СССР.</a:t>
            </a:r>
          </a:p>
        </p:txBody>
      </p:sp>
      <p:pic>
        <p:nvPicPr>
          <p:cNvPr id="9219" name="Рисунок 6" descr="Constitucon-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14375"/>
            <a:ext cx="9144000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85750" y="3571875"/>
            <a:ext cx="4357688" cy="369888"/>
          </a:xfrm>
          <a:prstGeom prst="rect">
            <a:avLst/>
          </a:prstGeom>
          <a:solidFill>
            <a:srgbClr val="00206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solidFill>
                  <a:srgbClr val="FFFF00"/>
                </a:solidFill>
              </a:rPr>
              <a:t>1.В СССР построен социализм.</a:t>
            </a:r>
            <a:endParaRPr lang="ru-RU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85750" y="4143375"/>
            <a:ext cx="4357688" cy="646113"/>
          </a:xfrm>
          <a:prstGeom prst="rect">
            <a:avLst/>
          </a:prstGeom>
          <a:solidFill>
            <a:srgbClr val="00206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solidFill>
                  <a:srgbClr val="FFFF00"/>
                </a:solidFill>
              </a:rPr>
              <a:t>2.В СССР интернациональное, единое общество.</a:t>
            </a:r>
            <a:endParaRPr lang="ru-RU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85750" y="4929188"/>
            <a:ext cx="4357688" cy="369887"/>
          </a:xfrm>
          <a:prstGeom prst="rect">
            <a:avLst/>
          </a:prstGeom>
          <a:solidFill>
            <a:srgbClr val="00206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solidFill>
                  <a:srgbClr val="FFFF00"/>
                </a:solidFill>
              </a:rPr>
              <a:t>3. В СССР одна партия- КПСС.</a:t>
            </a:r>
            <a:endParaRPr lang="ru-RU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85750" y="5357813"/>
            <a:ext cx="4357688" cy="1200150"/>
          </a:xfrm>
          <a:prstGeom prst="rect">
            <a:avLst/>
          </a:prstGeom>
          <a:solidFill>
            <a:srgbClr val="00206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solidFill>
                  <a:srgbClr val="FFFF00"/>
                </a:solidFill>
              </a:rPr>
              <a:t>4. Право граждан на труд, бесплатное образование, медицинскую помощь, отдых, пенсию, жилище.</a:t>
            </a:r>
            <a:endParaRPr lang="ru-RU"/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214938" y="4214813"/>
            <a:ext cx="3714750" cy="1477962"/>
          </a:xfrm>
          <a:prstGeom prst="rect">
            <a:avLst/>
          </a:prstGeom>
          <a:solidFill>
            <a:srgbClr val="FF00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i="1">
                <a:solidFill>
                  <a:srgbClr val="FFFF00"/>
                </a:solidFill>
              </a:rPr>
              <a:t>Конституция носила демократический характер, но на практике эти статьи не выполнялись, например, на свободу демонстраций.</a:t>
            </a:r>
            <a:endParaRPr lang="ru-RU"/>
          </a:p>
        </p:txBody>
      </p:sp>
      <p:sp>
        <p:nvSpPr>
          <p:cNvPr id="13" name="Правая фигурная скобка 12"/>
          <p:cNvSpPr/>
          <p:nvPr/>
        </p:nvSpPr>
        <p:spPr>
          <a:xfrm>
            <a:off x="4786313" y="3786188"/>
            <a:ext cx="285750" cy="2357437"/>
          </a:xfrm>
          <a:prstGeom prst="righ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9226" name="Рисунок 13" descr="sign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75" y="5786438"/>
            <a:ext cx="190500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762500" cy="3343275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85750" y="3571875"/>
            <a:ext cx="4357688" cy="369888"/>
          </a:xfrm>
          <a:prstGeom prst="rect">
            <a:avLst/>
          </a:prstGeom>
          <a:solidFill>
            <a:srgbClr val="00206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i="1">
                <a:solidFill>
                  <a:srgbClr val="FFFF00"/>
                </a:solidFill>
              </a:rPr>
              <a:t>Брежнев в окружении работниц.</a:t>
            </a:r>
            <a:endParaRPr lang="ru-RU"/>
          </a:p>
        </p:txBody>
      </p:sp>
      <p:pic>
        <p:nvPicPr>
          <p:cNvPr id="12290" name="Picture 2" descr="D:\Мои рисунки\МХК\3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45204" y="214290"/>
            <a:ext cx="4198796" cy="5572140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85750" y="6143625"/>
            <a:ext cx="4357688" cy="646113"/>
          </a:xfrm>
          <a:prstGeom prst="rect">
            <a:avLst/>
          </a:prstGeom>
          <a:solidFill>
            <a:srgbClr val="00206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i="1">
                <a:solidFill>
                  <a:srgbClr val="FFFF00"/>
                </a:solidFill>
              </a:rPr>
              <a:t>Выступление Брежнева в Верховном Совете СССР</a:t>
            </a:r>
            <a:endParaRPr lang="ru-RU"/>
          </a:p>
        </p:txBody>
      </p:sp>
      <p:pic>
        <p:nvPicPr>
          <p:cNvPr id="6" name="Рисунок 5" descr="cnst197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4071942"/>
            <a:ext cx="1214446" cy="182898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0247" name="Рисунок 6" descr="sign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375" y="5786438"/>
            <a:ext cx="190500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357188" y="214313"/>
            <a:ext cx="8286750" cy="9239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i="1">
                <a:solidFill>
                  <a:srgbClr val="FFFF00"/>
                </a:solidFill>
              </a:rPr>
              <a:t>В 1965 г. В СССР было решено провести широкомасштабные экономические реформы, связанные с именем Председателя Совета министров СССР  А.Косыгина.</a:t>
            </a:r>
          </a:p>
        </p:txBody>
      </p:sp>
      <p:pic>
        <p:nvPicPr>
          <p:cNvPr id="3" name="Рисунок 2" descr="33718856_Kosygin_ANbig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1285875"/>
            <a:ext cx="1514475" cy="206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857500" y="1285875"/>
            <a:ext cx="5786438" cy="369888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chemeClr val="bg1"/>
                </a:solidFill>
              </a:rPr>
              <a:t>В 1965 г. началась аграрная реформа Косыгина</a:t>
            </a:r>
            <a:r>
              <a:rPr lang="ru-RU"/>
              <a:t>.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928813" y="1857375"/>
            <a:ext cx="2857500" cy="369888"/>
          </a:xfrm>
          <a:prstGeom prst="rect">
            <a:avLst/>
          </a:prstGeom>
          <a:solidFill>
            <a:srgbClr val="FF0000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FF00"/>
                </a:solidFill>
              </a:rPr>
              <a:t>Позитивные результаты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786438" y="1857375"/>
            <a:ext cx="2857500" cy="369888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FFFF00"/>
                </a:solidFill>
              </a:rPr>
              <a:t>Реальность реформы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928813" y="2571750"/>
            <a:ext cx="2857500" cy="646113"/>
          </a:xfrm>
          <a:prstGeom prst="rect">
            <a:avLst/>
          </a:prstGeom>
          <a:solidFill>
            <a:srgbClr val="00B0F0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FFFF00"/>
                </a:solidFill>
              </a:rPr>
              <a:t>Повышены закупочные цены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928813" y="3429000"/>
            <a:ext cx="2857500" cy="646113"/>
          </a:xfrm>
          <a:prstGeom prst="rect">
            <a:avLst/>
          </a:prstGeom>
          <a:solidFill>
            <a:srgbClr val="00B050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FFFF00"/>
                </a:solidFill>
              </a:rPr>
              <a:t>Увеличились капиталовложения в с/х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928813" y="4143375"/>
            <a:ext cx="2857500" cy="646113"/>
          </a:xfrm>
          <a:prstGeom prst="rect">
            <a:avLst/>
          </a:prstGeom>
          <a:solidFill>
            <a:srgbClr val="7030A0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FFFF00"/>
                </a:solidFill>
              </a:rPr>
              <a:t>Разрешено подсобное хозяйство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28813" y="4929188"/>
            <a:ext cx="2857500" cy="646112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rgbClr val="00B05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rgbClr val="FFFF00"/>
                </a:solidFill>
              </a:rPr>
              <a:t>Твердый 6-ти летний план </a:t>
            </a:r>
            <a:r>
              <a:rPr lang="ru-RU" dirty="0" err="1">
                <a:solidFill>
                  <a:srgbClr val="FFFF00"/>
                </a:solidFill>
              </a:rPr>
              <a:t>гос</a:t>
            </a:r>
            <a:r>
              <a:rPr lang="ru-RU" dirty="0">
                <a:solidFill>
                  <a:srgbClr val="FFFF00"/>
                </a:solidFill>
              </a:rPr>
              <a:t>. закупок.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86438" y="2286000"/>
            <a:ext cx="2857500" cy="646113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  <a:ln>
            <a:solidFill>
              <a:srgbClr val="00B05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rgbClr val="FFFF00"/>
                </a:solidFill>
              </a:rPr>
              <a:t>Усилилось планирование с/</a:t>
            </a:r>
            <a:r>
              <a:rPr lang="ru-RU" dirty="0" err="1">
                <a:solidFill>
                  <a:srgbClr val="FFFF00"/>
                </a:solidFill>
              </a:rPr>
              <a:t>х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86438" y="3071813"/>
            <a:ext cx="2857500" cy="923925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rgbClr val="00B05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rgbClr val="FFFF00"/>
                </a:solidFill>
              </a:rPr>
              <a:t>Средства выделяемые на с/</a:t>
            </a:r>
            <a:r>
              <a:rPr lang="ru-RU" dirty="0" err="1">
                <a:solidFill>
                  <a:srgbClr val="FFFF00"/>
                </a:solidFill>
              </a:rPr>
              <a:t>х</a:t>
            </a:r>
            <a:r>
              <a:rPr lang="ru-RU" dirty="0">
                <a:solidFill>
                  <a:srgbClr val="FFFF00"/>
                </a:solidFill>
              </a:rPr>
              <a:t> использовались неэффективно.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86438" y="4071938"/>
            <a:ext cx="2857500" cy="646112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solidFill>
              <a:srgbClr val="00B05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rgbClr val="FFFF00"/>
                </a:solidFill>
              </a:rPr>
              <a:t>Деятельность колхозов оказалась убыточной.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86438" y="4786313"/>
            <a:ext cx="2857500" cy="120015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solidFill>
              <a:srgbClr val="00B05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rgbClr val="FFFF00"/>
                </a:solidFill>
              </a:rPr>
              <a:t> Пашня сократилась на 22 млн.га. Страна стала ввозить зерно и продукты питания.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14313" y="6143625"/>
            <a:ext cx="8572500" cy="64611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FFFF00"/>
                </a:solidFill>
              </a:rPr>
              <a:t>Стало ясно, что решениями и указами сверху проблему не решить и необходимо более глубокое реформирование.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7188" y="3500438"/>
            <a:ext cx="1500187" cy="369887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rgbClr val="FFFF00"/>
                </a:solidFill>
              </a:rPr>
              <a:t>А.Косыгин</a:t>
            </a: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210</TotalTime>
  <Words>725</Words>
  <Application>Microsoft Office PowerPoint</Application>
  <PresentationFormat>Экран (4:3)</PresentationFormat>
  <Paragraphs>84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3" baseType="lpstr">
      <vt:lpstr>Arial</vt:lpstr>
      <vt:lpstr>Times New Roman</vt:lpstr>
      <vt:lpstr>Wingdings 2</vt:lpstr>
      <vt:lpstr>Wingdings</vt:lpstr>
      <vt:lpstr>Wingdings 3</vt:lpstr>
      <vt:lpstr>Calibri</vt:lpstr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GENA</dc:creator>
  <cp:lastModifiedBy>Андрей</cp:lastModifiedBy>
  <cp:revision>24</cp:revision>
  <dcterms:created xsi:type="dcterms:W3CDTF">2010-02-22T15:00:30Z</dcterms:created>
  <dcterms:modified xsi:type="dcterms:W3CDTF">2011-08-05T13:28:41Z</dcterms:modified>
</cp:coreProperties>
</file>