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56" r:id="rId2"/>
    <p:sldId id="265" r:id="rId3"/>
    <p:sldId id="266" r:id="rId4"/>
    <p:sldId id="267" r:id="rId5"/>
    <p:sldId id="268" r:id="rId6"/>
    <p:sldId id="269" r:id="rId7"/>
    <p:sldId id="286" r:id="rId8"/>
    <p:sldId id="288" r:id="rId9"/>
    <p:sldId id="287" r:id="rId10"/>
    <p:sldId id="289" r:id="rId11"/>
    <p:sldId id="290" r:id="rId12"/>
    <p:sldId id="291" r:id="rId13"/>
    <p:sldId id="283" r:id="rId14"/>
    <p:sldId id="284" r:id="rId15"/>
    <p:sldId id="285" r:id="rId16"/>
    <p:sldId id="257" r:id="rId17"/>
    <p:sldId id="258" r:id="rId18"/>
    <p:sldId id="259" r:id="rId19"/>
    <p:sldId id="260" r:id="rId20"/>
    <p:sldId id="261" r:id="rId21"/>
    <p:sldId id="273" r:id="rId22"/>
    <p:sldId id="292" r:id="rId23"/>
    <p:sldId id="293" r:id="rId24"/>
    <p:sldId id="262" r:id="rId25"/>
    <p:sldId id="274" r:id="rId26"/>
    <p:sldId id="281" r:id="rId27"/>
    <p:sldId id="271" r:id="rId28"/>
    <p:sldId id="263" r:id="rId29"/>
    <p:sldId id="279" r:id="rId30"/>
    <p:sldId id="280" r:id="rId31"/>
    <p:sldId id="282" r:id="rId32"/>
    <p:sldId id="276" r:id="rId33"/>
    <p:sldId id="277" r:id="rId34"/>
    <p:sldId id="270" r:id="rId35"/>
    <p:sldId id="275" r:id="rId36"/>
    <p:sldId id="296" r:id="rId37"/>
    <p:sldId id="264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0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-750" y="-90"/>
      </p:cViewPr>
      <p:guideLst>
        <p:guide orient="horz" pos="4319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18B1-87F2-47D9-A732-739697313DBA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5578-2015-46EF-9D5A-26CAEA7A6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5578-2015-46EF-9D5A-26CAEA7A6E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5578-2015-46EF-9D5A-26CAEA7A6E1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57201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 cap="none" spc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5BC7-318E-4EFA-81E0-89EBFD5C0491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1CABB-163A-4624-A577-2A205A6A76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0" h="0"/>
              <a:contourClr>
                <a:schemeClr val="bg2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fld id="{90225BC7-318E-4EFA-81E0-89EBFD5C0491}" type="datetimeFigureOut">
              <a:rPr lang="ru-RU" smtClean="0"/>
              <a:pPr/>
              <a:t>05.08.2011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7201F"/>
                </a:solidFill>
                <a:latin typeface="+mn-lt"/>
                <a:cs typeface="Arial" pitchFamily="34" charset="0"/>
              </a:defRPr>
            </a:lvl1pPr>
          </a:lstStyle>
          <a:p>
            <a:fld id="{B551CABB-163A-4624-A577-2A205A6A76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0" kern="1200" cap="none" spc="0" baseline="0">
          <a:ln w="50800"/>
          <a:solidFill>
            <a:srgbClr val="57201F"/>
          </a:solidFill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  <a:latin typeface="+mj-lt"/>
          <a:ea typeface="+mj-ea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b="0" kern="1200">
          <a:ln>
            <a:solidFill>
              <a:schemeClr val="bg1">
                <a:lumMod val="50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2;&#1080;&#1088;&#1090;&#1091;&#1072;&#1083;&#1100;&#1085;&#1072;&#1103;%20&#1096;&#1082;&#1086;&#1083;&#1072;%20&#1050;&#1080;&#1052;\&#1042;&#1080;&#1076;&#1077;&#1086;%20&#1084;&#1072;&#1090;&#1077;&#1088;&#1080;&#1072;&#1083;&#1099;\&#1043;&#1086;&#1088;&#1073;&#1072;&#1095;&#1077;&#1074;.av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358246" cy="4714907"/>
          </a:xfrm>
        </p:spPr>
        <p:txBody>
          <a:bodyPr>
            <a:noAutofit/>
          </a:bodyPr>
          <a:lstStyle/>
          <a:p>
            <a:r>
              <a:rPr lang="ru-RU" sz="8800" dirty="0" smtClean="0"/>
              <a:t>ПОЛИТИКА ПЕРЕСТРОЙКИ, ПЕРВЫЕ ШАГИ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r>
              <a:rPr lang="ru-RU" sz="3900" b="1" dirty="0" smtClean="0">
                <a:solidFill>
                  <a:srgbClr val="FF0000"/>
                </a:solidFill>
              </a:rPr>
              <a:t> Перестройка </a:t>
            </a:r>
            <a:r>
              <a:rPr lang="ru-RU" dirty="0" smtClean="0"/>
              <a:t>- это курс руководства КПСС на реформиро­вание всех сторон жизни советского общества в рамках социалистической системы с целью придания нового импульса развитию страны.</a:t>
            </a:r>
          </a:p>
          <a:p>
            <a:r>
              <a:rPr lang="ru-RU" dirty="0" smtClean="0"/>
              <a:t>  Термин «перестройка» образно трактовался советскими руководителями как капитальный ремонт всего здания советского социализма, имеющего покосившиеся стены, но прочно стоящего на фундаменте своих прежних достижений.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политики перестройки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Замедление темпов социально-экономического развития СССР.</a:t>
            </a:r>
          </a:p>
          <a:p>
            <a:r>
              <a:rPr lang="ru-RU" dirty="0" smtClean="0"/>
              <a:t>Наличие многочисленных нерешенных проблем во всех сферах жизни советского общества.</a:t>
            </a:r>
          </a:p>
          <a:p>
            <a:r>
              <a:rPr lang="ru-RU" dirty="0" smtClean="0"/>
              <a:t>Ухудшение  международного  положения  СССР,  начало проигрывания гонки вооружений.</a:t>
            </a:r>
          </a:p>
          <a:p>
            <a:r>
              <a:rPr lang="ru-RU" dirty="0" smtClean="0"/>
              <a:t>Начало кризиса официальной коммунистической идеологии.</a:t>
            </a:r>
          </a:p>
          <a:p>
            <a:r>
              <a:rPr lang="ru-RU" dirty="0" smtClean="0"/>
              <a:t>В целом предкризисное состояние советского общества.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«АРХИТЕКТОРЫ ПЕРЕСТРОЙКИ»: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Н. И. Рыжков - Председатель Совета Министров СССР.</a:t>
            </a:r>
          </a:p>
          <a:p>
            <a:r>
              <a:rPr lang="ru-RU" dirty="0" smtClean="0"/>
              <a:t>Э. А. Шеварднадзе - министр иностранных дел СССР.</a:t>
            </a:r>
          </a:p>
          <a:p>
            <a:r>
              <a:rPr lang="ru-RU" dirty="0" smtClean="0"/>
              <a:t>А. Н. Яковлев - секретарь ЦК КПСС по идеологии.</a:t>
            </a:r>
          </a:p>
          <a:p>
            <a:r>
              <a:rPr lang="ru-RU" dirty="0" smtClean="0"/>
              <a:t>Б. Н. Ельцин - первый секретарь Московского горкома КПСС.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История и обществознание\История 11 класс\История России\СССР 1980-1991\экономика\TAB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6699"/>
              </a:clrFrom>
              <a:clrTo>
                <a:srgbClr val="CC66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История и обществознание\История 11 класс\История России\СССР 1980-1991\экономика\TAB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История и обществознание\История 11 класс\История России\СССР 1980-1991\экономика\TA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313" y="500042"/>
            <a:ext cx="91453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69212"/>
            <a:ext cx="8215370" cy="646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714355"/>
            <a:ext cx="8249559" cy="539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28604"/>
            <a:ext cx="844613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dirty="0" smtClean="0"/>
              <a:t>Юрий Владимирович Андропов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2285992"/>
            <a:ext cx="4972056" cy="2114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1982-1984 гг.</a:t>
            </a:r>
            <a:endParaRPr lang="ru-RU" sz="6000" b="1" dirty="0"/>
          </a:p>
        </p:txBody>
      </p:sp>
      <p:pic>
        <p:nvPicPr>
          <p:cNvPr id="6146" name="Picture 2" descr="C:\Program Files\Образовательные комплексы\История России. Часть 4. XX век\E4HOME_HIST_RUSS_4\data\res\DL_RES_3CFEC9F2-E212-44D6-9BC0-86C16CA22096\h4_23_PD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3357586" cy="4476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85765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Экономическое развитие СССР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472518" cy="5500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602"/>
                <a:gridCol w="1035851"/>
                <a:gridCol w="964413"/>
                <a:gridCol w="964413"/>
                <a:gridCol w="964413"/>
                <a:gridCol w="964413"/>
                <a:gridCol w="964413"/>
              </a:tblGrid>
              <a:tr h="1155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Среднегодовые показатели, %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1981-1985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1986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1987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1988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1989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Темпы прироста национального дохода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2,3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- 4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Темпы прироста производительности труда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Calibri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alibri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- 3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Характерные черты политики перестройки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Проведение реформ по инициативе руководства КПСС - «реформы сверху».</a:t>
            </a:r>
          </a:p>
          <a:p>
            <a:r>
              <a:rPr lang="ru-RU" dirty="0" smtClean="0"/>
              <a:t>Проведение реформ в рамках социалистического строя.</a:t>
            </a:r>
          </a:p>
          <a:p>
            <a:r>
              <a:rPr lang="ru-RU" dirty="0" smtClean="0"/>
              <a:t>Широкомасштабное и глубина реформ - охватили все сферы общественной жизни.</a:t>
            </a:r>
          </a:p>
          <a:p>
            <a:r>
              <a:rPr lang="ru-RU" dirty="0" smtClean="0"/>
              <a:t>Проведение реформ без заранее продуманного плана - спонтанность реформ.</a:t>
            </a:r>
          </a:p>
          <a:p>
            <a:r>
              <a:rPr lang="ru-RU" dirty="0" smtClean="0"/>
              <a:t>Постепенная утрата центральной властью контроля над процессом общественных преобразований.</a:t>
            </a:r>
          </a:p>
          <a:p>
            <a:r>
              <a:rPr lang="ru-RU" dirty="0" smtClean="0"/>
              <a:t>Провал политики перестройки.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Направления политики перестройки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572560" cy="5572164"/>
          </a:xfrm>
        </p:spPr>
        <p:txBody>
          <a:bodyPr>
            <a:noAutofit/>
          </a:bodyPr>
          <a:lstStyle/>
          <a:p>
            <a:r>
              <a:rPr lang="ru-RU" sz="2800" b="1" i="1" u="sng" dirty="0" smtClean="0"/>
              <a:t>Экономика</a:t>
            </a:r>
            <a:endParaRPr lang="ru-RU" sz="2800" b="1" u="sng" dirty="0" smtClean="0"/>
          </a:p>
          <a:p>
            <a:pPr>
              <a:buNone/>
            </a:pPr>
            <a:r>
              <a:rPr lang="ru-RU" sz="2800" b="1" dirty="0" smtClean="0"/>
              <a:t>- Концепция ускорения социально-экономического развития. </a:t>
            </a:r>
          </a:p>
          <a:p>
            <a:pPr>
              <a:buNone/>
            </a:pPr>
            <a:r>
              <a:rPr lang="ru-RU" sz="2800" b="1" dirty="0" smtClean="0"/>
              <a:t>- Экономическая реформа.</a:t>
            </a:r>
          </a:p>
          <a:p>
            <a:r>
              <a:rPr lang="ru-RU" sz="2800" b="1" i="1" u="sng" dirty="0" smtClean="0"/>
              <a:t>Политическая сфера</a:t>
            </a:r>
            <a:endParaRPr lang="ru-RU" sz="2800" b="1" u="sng" dirty="0" smtClean="0"/>
          </a:p>
          <a:p>
            <a:pPr>
              <a:buNone/>
            </a:pPr>
            <a:r>
              <a:rPr lang="ru-RU" sz="2800" b="1" dirty="0" smtClean="0"/>
              <a:t>- Кадровая революция.</a:t>
            </a:r>
          </a:p>
          <a:p>
            <a:pPr>
              <a:buNone/>
            </a:pPr>
            <a:r>
              <a:rPr lang="ru-RU" sz="2800" b="1" dirty="0" smtClean="0"/>
              <a:t>- Политическая реформа.</a:t>
            </a:r>
          </a:p>
          <a:p>
            <a:r>
              <a:rPr lang="ru-RU" sz="2800" b="1" i="1" u="sng" dirty="0" smtClean="0"/>
              <a:t>Духовная сфера</a:t>
            </a:r>
            <a:endParaRPr lang="ru-RU" sz="2800" b="1" u="sng" dirty="0" smtClean="0"/>
          </a:p>
          <a:p>
            <a:pPr>
              <a:buNone/>
            </a:pPr>
            <a:r>
              <a:rPr lang="ru-RU" sz="2800" b="1" dirty="0" smtClean="0"/>
              <a:t>- Политика гласности.</a:t>
            </a:r>
          </a:p>
          <a:p>
            <a:r>
              <a:rPr lang="ru-RU" sz="2800" b="1" i="1" u="sng" dirty="0" smtClean="0"/>
              <a:t>Внешняя политика</a:t>
            </a:r>
            <a:endParaRPr lang="ru-RU" sz="2800" b="1" u="sng" dirty="0" smtClean="0"/>
          </a:p>
          <a:p>
            <a:pPr>
              <a:buNone/>
            </a:pPr>
            <a:r>
              <a:rPr lang="ru-RU" sz="2800" b="1" dirty="0" smtClean="0"/>
              <a:t>- Стратегия нового политического мышления.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ПЕРЕСТРОЙКА (1985-1991 гг.)</a:t>
            </a:r>
            <a:br>
              <a:rPr lang="ru-RU" dirty="0" smtClean="0"/>
            </a:br>
            <a:r>
              <a:rPr lang="ru-RU" dirty="0" smtClean="0"/>
              <a:t>ОСНОВНЫЕ ЭТАПЫ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9720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200" b="1" dirty="0" smtClean="0"/>
              <a:t>1.	1985-1987 гг.</a:t>
            </a:r>
          </a:p>
          <a:p>
            <a:pPr lvl="0">
              <a:buNone/>
            </a:pPr>
            <a:r>
              <a:rPr lang="ru-RU" dirty="0" smtClean="0"/>
              <a:t>Курс на «ускорение» социально-экономического развития страны</a:t>
            </a:r>
          </a:p>
          <a:p>
            <a:pPr lvl="0">
              <a:buNone/>
            </a:pPr>
            <a:r>
              <a:rPr lang="ru-RU" dirty="0" smtClean="0"/>
              <a:t>Неудача преобразований традиционными командно-административными мерами</a:t>
            </a:r>
          </a:p>
          <a:p>
            <a:pPr lvl="0">
              <a:buNone/>
            </a:pPr>
            <a:r>
              <a:rPr lang="ru-RU" dirty="0" smtClean="0"/>
              <a:t>Смена модели реформирования: от «ускорения» к «перестройке»</a:t>
            </a:r>
          </a:p>
          <a:p>
            <a:pPr lvl="0">
              <a:buNone/>
            </a:pPr>
            <a:r>
              <a:rPr lang="ru-RU" dirty="0" smtClean="0"/>
              <a:t>Попытки экономических реформ путем перестройки управления народным хозяйством</a:t>
            </a:r>
          </a:p>
          <a:p>
            <a:pPr lvl="0">
              <a:buNone/>
            </a:pPr>
            <a:r>
              <a:rPr lang="ru-RU" dirty="0" smtClean="0"/>
              <a:t>Предоставление предприятиям самостоятельности и перевод их на хозрасчет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История и обществознание\История 11 класс\История России\СССР 1980-1991\экономика\D1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D:\История и обществознание\История 11 класс\История России\СССР 1980-1991\экономика\D1_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D:\История и обществознание\История 11 класс\История России\СССР 1980-1991\экономика\D1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D:\История и обществознание\История 11 класс\История России\СССР 1980-1991\экономика\D1_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0" name="Picture 6" descr="D:\История и обществознание\История 11 класс\История России\СССР 1980-1991\экономика\D1_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1" name="Picture 7" descr="D:\История и обществознание\История 11 класс\История России\СССР 1980-1991\экономика\D1_5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32" name="Picture 8" descr="D:\История и обществознание\История 11 класс\История России\СССР 1980-1991\экономика\D1_6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История и обществознание\История 11 класс\История России\СССР 1980-1991\экономика\D6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9" name="Picture 3" descr="D:\История и обществознание\История 11 класс\История России\СССР 1980-1991\экономика\D6_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D:\История и обществознание\История 11 класс\История России\СССР 1980-1991\экономика\D6_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1" name="Picture 5" descr="D:\История и обществознание\История 11 класс\История России\СССР 1980-1991\экономика\D6_6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Среднемесячная заработная плата рабочих и служащих СССР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1985 г. - 190 рублей</a:t>
            </a:r>
          </a:p>
          <a:p>
            <a:r>
              <a:rPr lang="ru-RU" sz="4000" b="1" dirty="0" smtClean="0"/>
              <a:t>1987 г. - 202 рубля</a:t>
            </a:r>
          </a:p>
          <a:p>
            <a:r>
              <a:rPr lang="ru-RU" sz="4000" b="1" dirty="0" smtClean="0"/>
              <a:t>1988 г. - 220 рублей</a:t>
            </a:r>
          </a:p>
          <a:p>
            <a:r>
              <a:rPr lang="ru-RU" sz="4000" b="1" dirty="0" smtClean="0"/>
              <a:t>1989 г. - 240 рублей</a:t>
            </a:r>
          </a:p>
          <a:p>
            <a:r>
              <a:rPr lang="ru-RU" sz="4000" b="1" dirty="0" smtClean="0"/>
              <a:t>1990 г. - 1270 рублей</a:t>
            </a:r>
          </a:p>
          <a:p>
            <a:r>
              <a:rPr lang="ru-RU" sz="4000" b="1" dirty="0" smtClean="0"/>
              <a:t>1991  г. - 530 рублей</a:t>
            </a:r>
            <a:endParaRPr lang="ru-RU" sz="4000" b="1" dirty="0"/>
          </a:p>
        </p:txBody>
      </p:sp>
      <p:pic>
        <p:nvPicPr>
          <p:cNvPr id="25602" name="Picture 2" descr="D:\Коллекция рисунков\Значки\деньги\STAKMNYR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214818"/>
            <a:ext cx="2814625" cy="2280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ПЕРЕСТРОЙКА (1985-1991 гг.)</a:t>
            </a:r>
            <a:br>
              <a:rPr lang="ru-RU" dirty="0" smtClean="0"/>
            </a:br>
            <a:r>
              <a:rPr lang="ru-RU" dirty="0" smtClean="0"/>
              <a:t>ОСНОВНЫЕ ЭТАПЫ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2578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100" b="1" dirty="0" smtClean="0"/>
              <a:t>2.	1988-1989 гг.</a:t>
            </a:r>
          </a:p>
          <a:p>
            <a:pPr lvl="0">
              <a:buNone/>
            </a:pPr>
            <a:r>
              <a:rPr lang="ru-RU" sz="4000" dirty="0" smtClean="0"/>
              <a:t>Начало развития частной инициативы (индивидуальная трудовая деятельность, появление кооперативов)</a:t>
            </a:r>
          </a:p>
          <a:p>
            <a:pPr lvl="0">
              <a:buNone/>
            </a:pPr>
            <a:r>
              <a:rPr lang="ru-RU" sz="4000" dirty="0" smtClean="0"/>
              <a:t>Начало реформы политической системы</a:t>
            </a:r>
          </a:p>
          <a:p>
            <a:pPr lvl="0">
              <a:buNone/>
            </a:pPr>
            <a:r>
              <a:rPr lang="ru-RU" sz="4000" dirty="0" smtClean="0"/>
              <a:t>Политическое пробуждение общества и его раскол на демократов и коммунистов</a:t>
            </a:r>
          </a:p>
          <a:p>
            <a:pPr lvl="0">
              <a:buNone/>
            </a:pPr>
            <a:r>
              <a:rPr lang="ru-RU" sz="4000" dirty="0" smtClean="0"/>
              <a:t>Обострение борьбы общественно-политических сил</a:t>
            </a:r>
          </a:p>
          <a:p>
            <a:pPr lvl="0">
              <a:buNone/>
            </a:pPr>
            <a:r>
              <a:rPr lang="ru-RU" sz="4000" dirty="0" smtClean="0"/>
              <a:t>Перестроечные процессы приобретают автономный, неуправляемый характер</a:t>
            </a:r>
          </a:p>
          <a:p>
            <a:pPr lvl="0">
              <a:buNone/>
            </a:pPr>
            <a:r>
              <a:rPr lang="ru-RU" sz="4000" dirty="0" err="1" smtClean="0"/>
              <a:t>Самоподрыв</a:t>
            </a:r>
            <a:r>
              <a:rPr lang="ru-RU" sz="4000" dirty="0" smtClean="0"/>
              <a:t> и самоустранение власти</a:t>
            </a:r>
          </a:p>
          <a:p>
            <a:pPr lvl="0">
              <a:buNone/>
            </a:pPr>
            <a:r>
              <a:rPr lang="ru-RU" sz="4000" dirty="0" smtClean="0"/>
              <a:t>Начало конфликтов в сфере межнациональных отношений</a:t>
            </a:r>
          </a:p>
          <a:p>
            <a:pPr lvl="0">
              <a:buNone/>
            </a:pPr>
            <a:r>
              <a:rPr lang="ru-RU" sz="4000" dirty="0" smtClean="0"/>
              <a:t>Усиление борьбы за власть между республиканскими политическими элитами и унитарным центром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История и обществознание\История 11 класс\История России\СССР 1980-1991\экономика\D5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Наличие в советском обществе серьезных проблем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Неудовлетворительной работой чиновников.</a:t>
            </a:r>
          </a:p>
          <a:p>
            <a:r>
              <a:rPr lang="ru-RU" sz="3600" dirty="0" smtClean="0"/>
              <a:t>  Ослаблением дисциплины в обществе.</a:t>
            </a:r>
          </a:p>
          <a:p>
            <a:r>
              <a:rPr lang="ru-RU" sz="3600" dirty="0" smtClean="0"/>
              <a:t>  Происками враждебных СССР зарубежных сил.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История и обществознание\История 11 класс\История России\СССР 1980-1991\экономика\D5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История и обществознание\История 11 класс\История России\СССР 1980-1991\экономика\D7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3" name="Picture 3" descr="D:\История и обществознание\История 11 класс\История России\СССР 1980-1991\экономика\D7_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D:\История и обществознание\История 11 класс\История России\СССР 1980-1991\экономика\D7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5" name="Picture 5" descr="D:\История и обществознание\История 11 класс\История России\СССР 1980-1991\экономика\D7_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6" name="Picture 6" descr="D:\История и обществознание\История 11 класс\История России\СССР 1980-1991\экономика\D7_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7" name="Picture 7" descr="D:\История и обществознание\История 11 класс\История России\СССР 1980-1991\экономика\D7_5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История и обществознание\История 11 класс\История России\СССР 1980-1991\экономика\D4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5" name="Picture 3" descr="D:\История и обществознание\История 11 класс\История России\СССР 1980-1991\экономика\D4_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D:\История и обществознание\История 11 класс\История России\СССР 1980-1991\экономика\D4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7" name="Picture 5" descr="D:\История и обществознание\История 11 класс\История России\СССР 1980-1991\экономика\D4_5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8" name="Picture 6" descr="D:\История и обществознание\История 11 класс\История России\СССР 1980-1991\экономика\D4_6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9" name="Picture 7" descr="D:\История и обществознание\История 11 класс\История России\СССР 1980-1991\экономика\D4_7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История и обществознание\История 11 класс\История России\СССР 1980-1991\экономика\D4_19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Производство основных видов пищевой продукции (в  %  к предыдущему году)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600200"/>
          <a:ext cx="8643998" cy="5043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71646"/>
                <a:gridCol w="1690784"/>
                <a:gridCol w="1690784"/>
                <a:gridCol w="1690784"/>
              </a:tblGrid>
              <a:tr h="387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Виды продукции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1989 г.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1990 г.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1991 г.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Мясо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100,9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97,0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84,0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Колбасы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102,0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100,0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91,0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Рыбная продукция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96,0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93,0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89,0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Животное масло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100,4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100,2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87,0     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Сыры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101,4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98,0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86,0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Молоко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103,0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100,1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89,0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Маргарин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100,6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93,0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78,0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Сахар-песок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107,0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91,0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87,0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Крупа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-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96,0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93,0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Кондитерские изделия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105,0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103,0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92,0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Соль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101,0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98,0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98,0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7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Растительное масло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103,0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100,3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99,2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История и обществознание\История 11 класс\История России\СССР 1980-1991\экономика\D2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D:\История и обществознание\История 11 класс\История России\СССР 1980-1991\экономика\D2_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2" name="Picture 4" descr="D:\История и обществознание\История 11 класс\История России\СССР 1980-1991\экономика\D2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3" name="Picture 5" descr="D:\История и обществознание\История 11 класс\История России\СССР 1980-1991\экономика\D2_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орбачев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24" y="571480"/>
            <a:ext cx="7643866" cy="573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ПЕРЕСТРОЙКА (1985-1991 гг.)</a:t>
            </a:r>
            <a:br>
              <a:rPr lang="ru-RU" dirty="0" smtClean="0"/>
            </a:br>
            <a:r>
              <a:rPr lang="ru-RU" dirty="0" smtClean="0"/>
              <a:t>ОСНОВНЫЕ ЭТАПЫ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600" b="1" dirty="0" smtClean="0"/>
              <a:t>3.	1990-1991 гг.</a:t>
            </a:r>
          </a:p>
          <a:p>
            <a:pPr lvl="0">
              <a:buNone/>
            </a:pPr>
            <a:r>
              <a:rPr lang="ru-RU" sz="3000" dirty="0" smtClean="0"/>
              <a:t>Кризис и крах перестройки</a:t>
            </a:r>
          </a:p>
          <a:p>
            <a:pPr lvl="0">
              <a:buNone/>
            </a:pPr>
            <a:r>
              <a:rPr lang="ru-RU" sz="3000" dirty="0" smtClean="0"/>
              <a:t>Углубление реформы политической системы</a:t>
            </a:r>
          </a:p>
          <a:p>
            <a:pPr lvl="0">
              <a:buNone/>
            </a:pPr>
            <a:r>
              <a:rPr lang="ru-RU" sz="3000" dirty="0" smtClean="0"/>
              <a:t>Отмена монопольного права КПСС на власть</a:t>
            </a:r>
          </a:p>
          <a:p>
            <a:pPr lvl="0">
              <a:buNone/>
            </a:pPr>
            <a:r>
              <a:rPr lang="ru-RU" sz="3000" dirty="0" smtClean="0"/>
              <a:t>Учреждение поста Президента СССР</a:t>
            </a:r>
          </a:p>
          <a:p>
            <a:pPr lvl="0">
              <a:buNone/>
            </a:pPr>
            <a:r>
              <a:rPr lang="ru-RU" sz="3000" dirty="0" smtClean="0"/>
              <a:t>Выработка путей перехода к рыночной экономике</a:t>
            </a:r>
          </a:p>
          <a:p>
            <a:pPr lvl="0">
              <a:buNone/>
            </a:pPr>
            <a:r>
              <a:rPr lang="ru-RU" sz="3000" dirty="0" smtClean="0"/>
              <a:t>Нарастание политического противоборства</a:t>
            </a:r>
          </a:p>
          <a:p>
            <a:pPr lvl="0">
              <a:buNone/>
            </a:pPr>
            <a:r>
              <a:rPr lang="ru-RU" sz="3000" dirty="0" smtClean="0"/>
              <a:t>Августовский путч 1991 г.</a:t>
            </a:r>
          </a:p>
          <a:p>
            <a:pPr lvl="0">
              <a:buNone/>
            </a:pPr>
            <a:r>
              <a:rPr lang="ru-RU" sz="3000" dirty="0" smtClean="0"/>
              <a:t>Обвальный распад общественных структур и государства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перестройки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Негативные.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- Распад СССР.</a:t>
            </a:r>
          </a:p>
          <a:p>
            <a:pPr>
              <a:buNone/>
            </a:pPr>
            <a:r>
              <a:rPr lang="ru-RU" b="1" dirty="0" smtClean="0"/>
              <a:t>- Обострение межнациональных отношений, межнациональные конфликты.</a:t>
            </a:r>
          </a:p>
          <a:p>
            <a:pPr>
              <a:buNone/>
            </a:pPr>
            <a:r>
              <a:rPr lang="ru-RU" b="1" dirty="0" smtClean="0"/>
              <a:t>- Экономический кризис.</a:t>
            </a:r>
          </a:p>
          <a:p>
            <a:pPr>
              <a:buNone/>
            </a:pPr>
            <a:r>
              <a:rPr lang="ru-RU" b="1" dirty="0" smtClean="0"/>
              <a:t>- Падение жизненного уровня населения.</a:t>
            </a:r>
          </a:p>
          <a:p>
            <a:pPr>
              <a:buNone/>
            </a:pPr>
            <a:r>
              <a:rPr lang="ru-RU" b="1" dirty="0" smtClean="0"/>
              <a:t>-  Рост социальной напряженности.</a:t>
            </a:r>
          </a:p>
          <a:p>
            <a:pPr>
              <a:buNone/>
            </a:pPr>
            <a:r>
              <a:rPr lang="ru-RU" b="1" dirty="0" smtClean="0"/>
              <a:t>-  Ослабление международных позиций СССР и его правопреемницы России.</a:t>
            </a:r>
          </a:p>
          <a:p>
            <a:pPr>
              <a:buNone/>
            </a:pPr>
            <a:r>
              <a:rPr lang="ru-RU" b="1" dirty="0" smtClean="0"/>
              <a:t>- Снижение обороноспособности СССР и бывших союзных республик. 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перестройки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Позитивные.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-  Обретение независимости   Россией и другими республиками бывшего СССР.</a:t>
            </a:r>
          </a:p>
          <a:p>
            <a:pPr>
              <a:buNone/>
            </a:pPr>
            <a:r>
              <a:rPr lang="ru-RU" b="1" dirty="0" smtClean="0"/>
              <a:t>-  Создание условий для перехода от тоталитарного режима к демократическому.</a:t>
            </a:r>
          </a:p>
          <a:p>
            <a:pPr>
              <a:buNone/>
            </a:pPr>
            <a:r>
              <a:rPr lang="ru-RU" b="1" dirty="0" smtClean="0"/>
              <a:t>- Создание условий для перехода от командно-административной к рыночной экономике.</a:t>
            </a:r>
          </a:p>
          <a:p>
            <a:pPr>
              <a:buNone/>
            </a:pPr>
            <a:r>
              <a:rPr lang="ru-RU" b="1" dirty="0" smtClean="0"/>
              <a:t>- Ликвидация мировой системы социализма.</a:t>
            </a:r>
          </a:p>
          <a:p>
            <a:pPr>
              <a:buNone/>
            </a:pPr>
            <a:r>
              <a:rPr lang="ru-RU" b="1" dirty="0" smtClean="0"/>
              <a:t>-  Прекращение «холодной войны», снижение угрозы новой мировой войны. 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НАПРАВЛЕНИЯ ПОЛИТИЧЕСКОГО КУРСА Ю.В.АНДРОПОВА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401080" cy="421484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/>
              <a:t>Борьба с коррупцией и злоупотреблениями чиновников, в том числе и в верхних эшелонах власти.</a:t>
            </a:r>
            <a:endParaRPr lang="ru-RU" dirty="0" smtClean="0"/>
          </a:p>
          <a:p>
            <a:r>
              <a:rPr lang="ru-RU" b="1" i="1" dirty="0" smtClean="0"/>
              <a:t>Повышение требовательности к руководящим кадрам и их частичное обновление.</a:t>
            </a:r>
          </a:p>
          <a:p>
            <a:r>
              <a:rPr lang="ru-RU" b="1" i="1" dirty="0" smtClean="0"/>
              <a:t>Повышение трудовой дисциплины.</a:t>
            </a:r>
          </a:p>
          <a:p>
            <a:r>
              <a:rPr lang="ru-RU" b="1" i="1" dirty="0" smtClean="0"/>
              <a:t>Подавление диссидентского движения.</a:t>
            </a:r>
            <a:endParaRPr lang="ru-RU" dirty="0" smtClean="0"/>
          </a:p>
          <a:p>
            <a:r>
              <a:rPr lang="ru-RU" b="1" i="1" dirty="0" smtClean="0"/>
              <a:t>Ужесточение отношений с Западом.</a:t>
            </a:r>
          </a:p>
          <a:p>
            <a:r>
              <a:rPr lang="ru-RU" b="1" i="1" dirty="0" smtClean="0"/>
              <a:t>Разработка проектов экономических преобразований.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политического    руководства страной Ю. В. Андропова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Впервые было официально заявлено о наличии серьезных проблем в строительстве социалистического общества в СССР.</a:t>
            </a:r>
          </a:p>
          <a:p>
            <a:r>
              <a:rPr lang="ru-RU" dirty="0" smtClean="0"/>
              <a:t>Была предпринята попытка улучшить положение в стране с помощью административных методов.</a:t>
            </a:r>
          </a:p>
          <a:p>
            <a:r>
              <a:rPr lang="ru-RU" dirty="0" smtClean="0"/>
              <a:t>Произошло частичное обновление руководящих кадров, были созданы кадровые предпосылки для перестройки.</a:t>
            </a:r>
          </a:p>
          <a:p>
            <a:r>
              <a:rPr lang="ru-RU" dirty="0" smtClean="0"/>
              <a:t>Политический курс Ю. В. Андропова не был реализован в полном объеме и не дал ощутимых результатов.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Причины, по которым политический курс Ю. В. Андропова не был реализован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643998" cy="464347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Тяжелое состояние здоровья и недолгое время пребывания Ю. В. Андропова у власти (15 месяцев).</a:t>
            </a:r>
          </a:p>
          <a:p>
            <a:r>
              <a:rPr lang="ru-RU" dirty="0" smtClean="0"/>
              <a:t> Ставка   на   исключительно   административные   методы управления.</a:t>
            </a:r>
          </a:p>
          <a:p>
            <a:r>
              <a:rPr lang="ru-RU" dirty="0" smtClean="0"/>
              <a:t>Стремление проводить преобразования в рамках тоталитарного режима.</a:t>
            </a:r>
          </a:p>
          <a:p>
            <a:r>
              <a:rPr lang="ru-RU" dirty="0" smtClean="0"/>
              <a:t>Отказ нового руководителя страны К. У. Черненко от политического курса Ю. В. Андропова.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439850"/>
          </a:xfrm>
        </p:spPr>
        <p:txBody>
          <a:bodyPr>
            <a:noAutofit/>
          </a:bodyPr>
          <a:lstStyle/>
          <a:p>
            <a:r>
              <a:rPr lang="ru-RU" sz="5400" dirty="0" smtClean="0"/>
              <a:t>Черненко Константин Устинович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786058"/>
            <a:ext cx="4186238" cy="3340105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/>
              <a:t>(1911–1985)</a:t>
            </a:r>
            <a:endParaRPr lang="ru-RU" b="1" dirty="0"/>
          </a:p>
        </p:txBody>
      </p:sp>
      <p:pic>
        <p:nvPicPr>
          <p:cNvPr id="39938" name="Picture 2" descr="C:\Program Files\Образовательные комплексы\История России. Часть 4. XX век\E4HOME_HIST_RUSS_4\data\res\DL_RES_76071EA7-0A89-43F1-8813-C908B0C232C1\h4_25_PD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3321867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Альтернативные варианты развития СССР в первой половине 1980-х годов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продолжение прежнего курса брежневского руководства - политический курс К. У. Черненко. </a:t>
            </a:r>
          </a:p>
          <a:p>
            <a:r>
              <a:rPr lang="ru-RU" dirty="0" smtClean="0"/>
              <a:t>придание нового импульса развитию страны путем ужесточения внутренней и внешней политики - политический курс Ю. В. Андропова.</a:t>
            </a:r>
          </a:p>
          <a:p>
            <a:r>
              <a:rPr lang="ru-RU" dirty="0" smtClean="0"/>
              <a:t>проведение широкомасштабных экономических и социальных преобразований при сохранении руководящей роли КПСС и основ политической системы - «второй НЭП», «китайский вариант».</a:t>
            </a:r>
          </a:p>
          <a:p>
            <a:r>
              <a:rPr lang="ru-RU" dirty="0" smtClean="0"/>
              <a:t>конвергенция социализма и капитализма в единую общественную систему - предложения некоторых диссидентов, например А. Д. Сахарова.</a:t>
            </a:r>
          </a:p>
          <a:p>
            <a:r>
              <a:rPr lang="ru-RU" dirty="0" smtClean="0"/>
              <a:t>полный отказ от социалистической модели общественного развития и переход к капиталистической общественной системе - первоначально никем не рассматривался, но был реализован на практике в результате краха политики перестройки.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Autofit/>
          </a:bodyPr>
          <a:lstStyle/>
          <a:p>
            <a:r>
              <a:rPr lang="ru-RU" sz="6000" dirty="0" smtClean="0"/>
              <a:t>Горбачев Михаил Сергеевич 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357430"/>
            <a:ext cx="3900486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р. 1931</a:t>
            </a:r>
            <a:endParaRPr lang="ru-RU" sz="6000" dirty="0"/>
          </a:p>
        </p:txBody>
      </p:sp>
      <p:pic>
        <p:nvPicPr>
          <p:cNvPr id="49156" name="Picture 4" descr="C:\Program Files\Образовательные комплексы\История России. Часть 4. XX век\E4HOME_HIST_RUSS_4\data\res\DL_RES_C393E4DB-27A0-4579-A1E3-8A03DB79FBE0\h4_25_P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3500462" cy="4667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о перестройки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начало перестройки</Template>
  <TotalTime>0</TotalTime>
  <Words>872</Words>
  <Application>Microsoft Office PowerPoint</Application>
  <PresentationFormat>Экран (4:3)</PresentationFormat>
  <Paragraphs>192</Paragraphs>
  <Slides>39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начало перестройки</vt:lpstr>
      <vt:lpstr>ПОЛИТИКА ПЕРЕСТРОЙКИ, ПЕРВЫЕ ШАГИ</vt:lpstr>
      <vt:lpstr>Юрий Владимирович Андропов </vt:lpstr>
      <vt:lpstr>Наличие в советском обществе серьезных проблем</vt:lpstr>
      <vt:lpstr>ОСНОВНЫЕ НАПРАВЛЕНИЯ ПОЛИТИЧЕСКОГО КУРСА Ю.В.АНДРОПОВА</vt:lpstr>
      <vt:lpstr>Значение политического    руководства страной Ю. В. Андропова</vt:lpstr>
      <vt:lpstr>Причины, по которым политический курс Ю. В. Андропова не был реализован</vt:lpstr>
      <vt:lpstr>Черненко Константин Устинович</vt:lpstr>
      <vt:lpstr>Альтернативные варианты развития СССР в первой половине 1980-х годов</vt:lpstr>
      <vt:lpstr>Горбачев Михаил Сергеевич </vt:lpstr>
      <vt:lpstr>Слайд 10</vt:lpstr>
      <vt:lpstr>Причины политики перестройки</vt:lpstr>
      <vt:lpstr>«АРХИТЕКТОРЫ ПЕРЕСТРОЙКИ»: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Экономическое развитие СССР</vt:lpstr>
      <vt:lpstr>Характерные черты политики перестройки</vt:lpstr>
      <vt:lpstr>Направления политики перестройки</vt:lpstr>
      <vt:lpstr>ПЕРЕСТРОЙКА (1985-1991 гг.) ОСНОВНЫЕ ЭТАПЫ</vt:lpstr>
      <vt:lpstr>Слайд 25</vt:lpstr>
      <vt:lpstr>Слайд 26</vt:lpstr>
      <vt:lpstr>Среднемесячная заработная плата рабочих и служащих СССР</vt:lpstr>
      <vt:lpstr>ПЕРЕСТРОЙКА (1985-1991 гг.) ОСНОВНЫЕ ЭТАПЫ</vt:lpstr>
      <vt:lpstr>Слайд 29</vt:lpstr>
      <vt:lpstr>Слайд 30</vt:lpstr>
      <vt:lpstr>Слайд 31</vt:lpstr>
      <vt:lpstr>Слайд 32</vt:lpstr>
      <vt:lpstr>Слайд 33</vt:lpstr>
      <vt:lpstr>Производство основных видов пищевой продукции (в  %  к предыдущему году)</vt:lpstr>
      <vt:lpstr>Слайд 35</vt:lpstr>
      <vt:lpstr>Слайд 36</vt:lpstr>
      <vt:lpstr>ПЕРЕСТРОЙКА (1985-1991 гг.) ОСНОВНЫЕ ЭТАПЫ</vt:lpstr>
      <vt:lpstr>Итоги перестройки</vt:lpstr>
      <vt:lpstr>Итоги перестройки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2011-08-05T03:48:00Z</dcterms:created>
  <dcterms:modified xsi:type="dcterms:W3CDTF">2011-08-05T03:49:53Z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TC103626551049</vt:lpwstr>
  </property>
</Properties>
</file>