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a:srgbClr val="217BFF"/>
    <a:srgbClr val="0066FF"/>
    <a:srgbClr val="660066"/>
    <a:srgbClr val="9999FF"/>
    <a:srgbClr val="005C00"/>
    <a:srgbClr val="008000"/>
    <a:srgbClr val="A9FF7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156" autoAdjust="0"/>
  </p:normalViewPr>
  <p:slideViewPr>
    <p:cSldViewPr>
      <p:cViewPr varScale="1">
        <p:scale>
          <a:sx n="81" d="100"/>
          <a:sy n="81" d="100"/>
        </p:scale>
        <p:origin x="-51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B70B66AC-89D3-4AA2-87D6-989F0284A050}" type="slidenum">
              <a:rPr lang="ru-RU"/>
              <a:pPr/>
              <a:t>‹#›</a:t>
            </a:fld>
            <a:endParaRPr lang="ru-RU"/>
          </a:p>
        </p:txBody>
      </p:sp>
    </p:spTree>
  </p:cSld>
  <p:clrMapOvr>
    <a:masterClrMapping/>
  </p:clrMapOvr>
  <p:transition spd="med">
    <p:spli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54F21CA2-0756-43F1-AAF3-46FC5AFB80B8}" type="slidenum">
              <a:rPr lang="ru-RU"/>
              <a:pPr/>
              <a:t>‹#›</a:t>
            </a:fld>
            <a:endParaRPr lang="ru-RU"/>
          </a:p>
        </p:txBody>
      </p:sp>
    </p:spTree>
  </p:cSld>
  <p:clrMapOvr>
    <a:masterClrMapping/>
  </p:clrMapOvr>
  <p:transition spd="med">
    <p:spli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55739EFF-B3FD-4ECF-A9D4-5A6C058EF62A}" type="slidenum">
              <a:rPr lang="ru-RU"/>
              <a:pPr/>
              <a:t>‹#›</a:t>
            </a:fld>
            <a:endParaRPr lang="ru-RU"/>
          </a:p>
        </p:txBody>
      </p:sp>
    </p:spTree>
  </p:cSld>
  <p:clrMapOvr>
    <a:masterClrMapping/>
  </p:clrMapOvr>
  <p:transition spd="med">
    <p:spli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54A36DD7-318A-4251-BD7D-5715CC458B7D}" type="slidenum">
              <a:rPr lang="ru-RU"/>
              <a:pPr/>
              <a:t>‹#›</a:t>
            </a:fld>
            <a:endParaRPr lang="ru-RU"/>
          </a:p>
        </p:txBody>
      </p:sp>
    </p:spTree>
  </p:cSld>
  <p:clrMapOvr>
    <a:masterClrMapping/>
  </p:clrMapOvr>
  <p:transition spd="med">
    <p:spli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ACE93336-2224-4D13-A699-EA9975BED969}" type="slidenum">
              <a:rPr lang="ru-RU"/>
              <a:pPr/>
              <a:t>‹#›</a:t>
            </a:fld>
            <a:endParaRPr lang="ru-RU"/>
          </a:p>
        </p:txBody>
      </p:sp>
    </p:spTree>
  </p:cSld>
  <p:clrMapOvr>
    <a:masterClrMapping/>
  </p:clrMapOvr>
  <p:transition spd="med">
    <p:spli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610B9BE0-71AD-4EAB-961A-17041D3D32CB}" type="slidenum">
              <a:rPr lang="ru-RU"/>
              <a:pPr/>
              <a:t>‹#›</a:t>
            </a:fld>
            <a:endParaRPr lang="ru-RU"/>
          </a:p>
        </p:txBody>
      </p:sp>
    </p:spTree>
  </p:cSld>
  <p:clrMapOvr>
    <a:masterClrMapping/>
  </p:clrMapOvr>
  <p:transition spd="med">
    <p:spli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lvl1pPr>
              <a:defRPr/>
            </a:lvl1pPr>
          </a:lstStyle>
          <a:p>
            <a:endParaRPr lang="ru-RU"/>
          </a:p>
        </p:txBody>
      </p:sp>
      <p:sp>
        <p:nvSpPr>
          <p:cNvPr id="8" name="Нижний колонтитул 7"/>
          <p:cNvSpPr>
            <a:spLocks noGrp="1"/>
          </p:cNvSpPr>
          <p:nvPr>
            <p:ph type="ftr" sz="quarter" idx="11"/>
          </p:nvPr>
        </p:nvSpPr>
        <p:spPr/>
        <p:txBody>
          <a:bodyPr/>
          <a:lstStyle>
            <a:lvl1pPr>
              <a:defRPr/>
            </a:lvl1pPr>
          </a:lstStyle>
          <a:p>
            <a:endParaRPr lang="ru-RU"/>
          </a:p>
        </p:txBody>
      </p:sp>
      <p:sp>
        <p:nvSpPr>
          <p:cNvPr id="9" name="Номер слайда 8"/>
          <p:cNvSpPr>
            <a:spLocks noGrp="1"/>
          </p:cNvSpPr>
          <p:nvPr>
            <p:ph type="sldNum" sz="quarter" idx="12"/>
          </p:nvPr>
        </p:nvSpPr>
        <p:spPr/>
        <p:txBody>
          <a:bodyPr/>
          <a:lstStyle>
            <a:lvl1pPr>
              <a:defRPr/>
            </a:lvl1pPr>
          </a:lstStyle>
          <a:p>
            <a:fld id="{1ADDC83F-FD7D-4F24-BDEA-C3F772D17265}" type="slidenum">
              <a:rPr lang="ru-RU"/>
              <a:pPr/>
              <a:t>‹#›</a:t>
            </a:fld>
            <a:endParaRPr lang="ru-RU"/>
          </a:p>
        </p:txBody>
      </p:sp>
    </p:spTree>
  </p:cSld>
  <p:clrMapOvr>
    <a:masterClrMapping/>
  </p:clrMapOvr>
  <p:transition spd="med">
    <p:spli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lvl1pPr>
              <a:defRPr/>
            </a:lvl1pPr>
          </a:lstStyle>
          <a:p>
            <a:endParaRPr lang="ru-RU"/>
          </a:p>
        </p:txBody>
      </p:sp>
      <p:sp>
        <p:nvSpPr>
          <p:cNvPr id="4" name="Нижний колонтитул 3"/>
          <p:cNvSpPr>
            <a:spLocks noGrp="1"/>
          </p:cNvSpPr>
          <p:nvPr>
            <p:ph type="ftr" sz="quarter" idx="11"/>
          </p:nvPr>
        </p:nvSpPr>
        <p:spPr/>
        <p:txBody>
          <a:bodyPr/>
          <a:lstStyle>
            <a:lvl1pPr>
              <a:defRPr/>
            </a:lvl1pPr>
          </a:lstStyle>
          <a:p>
            <a:endParaRPr lang="ru-RU"/>
          </a:p>
        </p:txBody>
      </p:sp>
      <p:sp>
        <p:nvSpPr>
          <p:cNvPr id="5" name="Номер слайда 4"/>
          <p:cNvSpPr>
            <a:spLocks noGrp="1"/>
          </p:cNvSpPr>
          <p:nvPr>
            <p:ph type="sldNum" sz="quarter" idx="12"/>
          </p:nvPr>
        </p:nvSpPr>
        <p:spPr/>
        <p:txBody>
          <a:bodyPr/>
          <a:lstStyle>
            <a:lvl1pPr>
              <a:defRPr/>
            </a:lvl1pPr>
          </a:lstStyle>
          <a:p>
            <a:fld id="{BC7FB808-3187-4223-985D-ABC808323B4F}" type="slidenum">
              <a:rPr lang="ru-RU"/>
              <a:pPr/>
              <a:t>‹#›</a:t>
            </a:fld>
            <a:endParaRPr lang="ru-RU"/>
          </a:p>
        </p:txBody>
      </p:sp>
    </p:spTree>
  </p:cSld>
  <p:clrMapOvr>
    <a:masterClrMapping/>
  </p:clrMapOvr>
  <p:transition spd="med">
    <p:spli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p>
        </p:txBody>
      </p:sp>
      <p:sp>
        <p:nvSpPr>
          <p:cNvPr id="3" name="Нижний колонтитул 2"/>
          <p:cNvSpPr>
            <a:spLocks noGrp="1"/>
          </p:cNvSpPr>
          <p:nvPr>
            <p:ph type="ftr" sz="quarter" idx="11"/>
          </p:nvPr>
        </p:nvSpPr>
        <p:spPr/>
        <p:txBody>
          <a:bodyPr/>
          <a:lstStyle>
            <a:lvl1pPr>
              <a:defRPr/>
            </a:lvl1pPr>
          </a:lstStyle>
          <a:p>
            <a:endParaRPr lang="ru-RU"/>
          </a:p>
        </p:txBody>
      </p:sp>
      <p:sp>
        <p:nvSpPr>
          <p:cNvPr id="4" name="Номер слайда 3"/>
          <p:cNvSpPr>
            <a:spLocks noGrp="1"/>
          </p:cNvSpPr>
          <p:nvPr>
            <p:ph type="sldNum" sz="quarter" idx="12"/>
          </p:nvPr>
        </p:nvSpPr>
        <p:spPr/>
        <p:txBody>
          <a:bodyPr/>
          <a:lstStyle>
            <a:lvl1pPr>
              <a:defRPr/>
            </a:lvl1pPr>
          </a:lstStyle>
          <a:p>
            <a:fld id="{DF76819D-625C-4225-BA69-F60FE33842BE}" type="slidenum">
              <a:rPr lang="ru-RU"/>
              <a:pPr/>
              <a:t>‹#›</a:t>
            </a:fld>
            <a:endParaRPr lang="ru-RU"/>
          </a:p>
        </p:txBody>
      </p:sp>
    </p:spTree>
  </p:cSld>
  <p:clrMapOvr>
    <a:masterClrMapping/>
  </p:clrMapOvr>
  <p:transition spd="med">
    <p:spli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8733B448-0D56-441A-AC2A-F175C9D41EA8}" type="slidenum">
              <a:rPr lang="ru-RU"/>
              <a:pPr/>
              <a:t>‹#›</a:t>
            </a:fld>
            <a:endParaRPr lang="ru-RU"/>
          </a:p>
        </p:txBody>
      </p:sp>
    </p:spTree>
  </p:cSld>
  <p:clrMapOvr>
    <a:masterClrMapping/>
  </p:clrMapOvr>
  <p:transition spd="med">
    <p:spli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959E1B29-76EF-4606-AD7E-78A8EC911E1F}" type="slidenum">
              <a:rPr lang="ru-RU"/>
              <a:pPr/>
              <a:t>‹#›</a:t>
            </a:fld>
            <a:endParaRPr lang="ru-RU"/>
          </a:p>
        </p:txBody>
      </p:sp>
    </p:spTree>
  </p:cSld>
  <p:clrMapOvr>
    <a:masterClrMapping/>
  </p:clrMapOvr>
  <p:transition spd="med">
    <p:spli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ru-RU"/>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ru-RU"/>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48303FC2-6E99-4963-A624-6AE7C91BC8AA}" type="slidenum">
              <a:rPr lang="ru-RU"/>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med">
    <p:split/>
  </p:transition>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3" name="Picture 5" descr="2-255"/>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2054" name="WordArt 6"/>
          <p:cNvSpPr>
            <a:spLocks noChangeArrowheads="1" noChangeShapeType="1" noTextEdit="1"/>
          </p:cNvSpPr>
          <p:nvPr/>
        </p:nvSpPr>
        <p:spPr bwMode="auto">
          <a:xfrm>
            <a:off x="684213" y="188913"/>
            <a:ext cx="7772400" cy="609600"/>
          </a:xfrm>
          <a:prstGeom prst="rect">
            <a:avLst/>
          </a:prstGeom>
        </p:spPr>
        <p:txBody>
          <a:bodyPr wrap="none" fromWordArt="1">
            <a:prstTxWarp prst="textPlain">
              <a:avLst>
                <a:gd name="adj" fmla="val 50000"/>
              </a:avLst>
            </a:prstTxWarp>
          </a:bodyPr>
          <a:lstStyle/>
          <a:p>
            <a:pPr algn="ctr"/>
            <a:r>
              <a:rPr lang="ru-RU" sz="3600" b="1" kern="10">
                <a:ln w="9525">
                  <a:noFill/>
                  <a:round/>
                  <a:headEnd/>
                  <a:tailEnd/>
                </a:ln>
                <a:gradFill rotWithShape="0">
                  <a:gsLst>
                    <a:gs pos="0">
                      <a:srgbClr val="FF0000"/>
                    </a:gs>
                    <a:gs pos="100000">
                      <a:srgbClr val="FF9933"/>
                    </a:gs>
                  </a:gsLst>
                  <a:path path="rect">
                    <a:fillToRect r="100000" b="100000"/>
                  </a:path>
                </a:gradFill>
                <a:effectLst>
                  <a:outerShdw dist="35921" dir="2700000" algn="ctr" rotWithShape="0">
                    <a:srgbClr val="CC9900">
                      <a:alpha val="80000"/>
                    </a:srgbClr>
                  </a:outerShdw>
                </a:effectLst>
                <a:latin typeface="Arial Unicode MS"/>
                <a:ea typeface="Arial Unicode MS"/>
                <a:cs typeface="Arial Unicode MS"/>
              </a:rPr>
              <a:t>Қазақ халқының үйлену дәстүрлері</a:t>
            </a:r>
          </a:p>
        </p:txBody>
      </p:sp>
      <p:sp>
        <p:nvSpPr>
          <p:cNvPr id="2055" name="WordArt 7"/>
          <p:cNvSpPr>
            <a:spLocks noChangeArrowheads="1" noChangeShapeType="1" noTextEdit="1"/>
          </p:cNvSpPr>
          <p:nvPr/>
        </p:nvSpPr>
        <p:spPr bwMode="auto">
          <a:xfrm>
            <a:off x="179388" y="6308725"/>
            <a:ext cx="1963720" cy="404813"/>
          </a:xfrm>
          <a:prstGeom prst="rect">
            <a:avLst/>
          </a:prstGeom>
        </p:spPr>
        <p:txBody>
          <a:bodyPr wrap="none" fromWordArt="1">
            <a:prstTxWarp prst="textPlain">
              <a:avLst>
                <a:gd name="adj" fmla="val 50000"/>
              </a:avLst>
            </a:prstTxWarp>
          </a:bodyPr>
          <a:lstStyle/>
          <a:p>
            <a:pPr algn="ctr"/>
            <a:r>
              <a:rPr lang="en-US" sz="3600" kern="10" dirty="0" err="1" smtClean="0">
                <a:ln w="9525">
                  <a:noFill/>
                  <a:round/>
                  <a:headEnd/>
                  <a:tailEnd/>
                </a:ln>
                <a:gradFill rotWithShape="1">
                  <a:gsLst>
                    <a:gs pos="0">
                      <a:srgbClr val="FF0000"/>
                    </a:gs>
                    <a:gs pos="50000">
                      <a:srgbClr val="FF9933"/>
                    </a:gs>
                    <a:gs pos="100000">
                      <a:srgbClr val="FF0000"/>
                    </a:gs>
                  </a:gsLst>
                  <a:lin ang="2700000" scaled="1"/>
                </a:gradFill>
                <a:latin typeface="Impact"/>
              </a:rPr>
              <a:t>HomeWork.ucoz.kZ</a:t>
            </a:r>
            <a:endParaRPr lang="ru-RU" sz="3600" kern="10" dirty="0">
              <a:ln w="9525">
                <a:noFill/>
                <a:round/>
                <a:headEnd/>
                <a:tailEnd/>
              </a:ln>
              <a:gradFill rotWithShape="1">
                <a:gsLst>
                  <a:gs pos="0">
                    <a:srgbClr val="FF0000"/>
                  </a:gs>
                  <a:gs pos="50000">
                    <a:srgbClr val="FF9933"/>
                  </a:gs>
                  <a:gs pos="100000">
                    <a:srgbClr val="FF0000"/>
                  </a:gs>
                </a:gsLst>
                <a:lin ang="2700000" scaled="1"/>
              </a:gradFill>
              <a:latin typeface="Impact"/>
            </a:endParaRPr>
          </a:p>
        </p:txBody>
      </p:sp>
    </p:spTree>
  </p:cSld>
  <p:clrMapOvr>
    <a:masterClrMapping/>
  </p:clrMapOvr>
  <p:transition spd="med">
    <p:spli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shadeToTitle="1">
        <a:gradFill rotWithShape="0">
          <a:gsLst>
            <a:gs pos="0">
              <a:srgbClr val="FFEFD1"/>
            </a:gs>
            <a:gs pos="64999">
              <a:srgbClr val="F0EBD5"/>
            </a:gs>
            <a:gs pos="100000">
              <a:srgbClr val="D1C39F"/>
            </a:gs>
          </a:gsLst>
          <a:path path="shape">
            <a:fillToRect l="50000" t="50000" r="50000" b="50000"/>
          </a:path>
        </a:gradFill>
        <a:effectLst/>
      </p:bgPr>
    </p:bg>
    <p:spTree>
      <p:nvGrpSpPr>
        <p:cNvPr id="1" name=""/>
        <p:cNvGrpSpPr/>
        <p:nvPr/>
      </p:nvGrpSpPr>
      <p:grpSpPr>
        <a:xfrm>
          <a:off x="0" y="0"/>
          <a:ext cx="0" cy="0"/>
          <a:chOff x="0" y="0"/>
          <a:chExt cx="0" cy="0"/>
        </a:xfrm>
      </p:grpSpPr>
      <p:pic>
        <p:nvPicPr>
          <p:cNvPr id="3077" name="Picture 5" descr="170484275"/>
          <p:cNvPicPr>
            <a:picLocks noChangeAspect="1" noChangeArrowheads="1"/>
          </p:cNvPicPr>
          <p:nvPr/>
        </p:nvPicPr>
        <p:blipFill>
          <a:blip r:embed="rId2"/>
          <a:srcRect/>
          <a:stretch>
            <a:fillRect/>
          </a:stretch>
        </p:blipFill>
        <p:spPr bwMode="auto">
          <a:xfrm rot="242548">
            <a:off x="5724525" y="1412875"/>
            <a:ext cx="2857500" cy="4076700"/>
          </a:xfrm>
          <a:prstGeom prst="rect">
            <a:avLst/>
          </a:prstGeom>
          <a:noFill/>
          <a:ln w="25400">
            <a:solidFill>
              <a:srgbClr val="993300"/>
            </a:solidFill>
            <a:miter lim="800000"/>
            <a:headEnd/>
            <a:tailEnd/>
          </a:ln>
        </p:spPr>
      </p:pic>
      <p:sp>
        <p:nvSpPr>
          <p:cNvPr id="3078" name="WordArt 6"/>
          <p:cNvSpPr>
            <a:spLocks noChangeArrowheads="1" noChangeShapeType="1" noTextEdit="1"/>
          </p:cNvSpPr>
          <p:nvPr/>
        </p:nvSpPr>
        <p:spPr bwMode="auto">
          <a:xfrm>
            <a:off x="971550" y="333375"/>
            <a:ext cx="4032250" cy="935038"/>
          </a:xfrm>
          <a:prstGeom prst="rect">
            <a:avLst/>
          </a:prstGeom>
        </p:spPr>
        <p:txBody>
          <a:bodyPr wrap="none" fromWordArt="1">
            <a:prstTxWarp prst="textPlain">
              <a:avLst>
                <a:gd name="adj" fmla="val 50000"/>
              </a:avLst>
            </a:prstTxWarp>
          </a:bodyPr>
          <a:lstStyle/>
          <a:p>
            <a:pPr algn="ctr"/>
            <a:r>
              <a:rPr lang="ru-RU" sz="3600" b="1" kern="10">
                <a:ln w="9525">
                  <a:noFill/>
                  <a:round/>
                  <a:headEnd/>
                  <a:tailEnd/>
                </a:ln>
                <a:gradFill rotWithShape="0">
                  <a:gsLst>
                    <a:gs pos="0">
                      <a:srgbClr val="FF0000"/>
                    </a:gs>
                    <a:gs pos="100000">
                      <a:srgbClr val="FF9933"/>
                    </a:gs>
                  </a:gsLst>
                  <a:path path="rect">
                    <a:fillToRect r="100000" b="100000"/>
                  </a:path>
                </a:gradFill>
                <a:effectLst>
                  <a:outerShdw dist="35921" dir="2700000" algn="ctr" rotWithShape="0">
                    <a:srgbClr val="CC9900">
                      <a:alpha val="80000"/>
                    </a:srgbClr>
                  </a:outerShdw>
                </a:effectLst>
                <a:latin typeface="Arial Unicode MS"/>
                <a:ea typeface="Arial Unicode MS"/>
                <a:cs typeface="Arial Unicode MS"/>
              </a:rPr>
              <a:t>Қыз көру</a:t>
            </a:r>
          </a:p>
        </p:txBody>
      </p:sp>
      <p:sp>
        <p:nvSpPr>
          <p:cNvPr id="3079" name="Text Box 7"/>
          <p:cNvSpPr txBox="1">
            <a:spLocks noChangeArrowheads="1"/>
          </p:cNvSpPr>
          <p:nvPr/>
        </p:nvSpPr>
        <p:spPr bwMode="auto">
          <a:xfrm>
            <a:off x="468313" y="1412875"/>
            <a:ext cx="5040312" cy="4772025"/>
          </a:xfrm>
          <a:prstGeom prst="rect">
            <a:avLst/>
          </a:prstGeom>
          <a:noFill/>
          <a:ln w="9525">
            <a:noFill/>
            <a:miter lim="800000"/>
            <a:headEnd/>
            <a:tailEnd/>
          </a:ln>
          <a:effectLst/>
        </p:spPr>
        <p:txBody>
          <a:bodyPr>
            <a:spAutoFit/>
          </a:bodyPr>
          <a:lstStyle/>
          <a:p>
            <a:pPr>
              <a:spcBef>
                <a:spcPct val="50000"/>
              </a:spcBef>
            </a:pPr>
            <a:r>
              <a:rPr lang="ru-RU" sz="1400">
                <a:solidFill>
                  <a:srgbClr val="FF0000"/>
                </a:solidFill>
              </a:rPr>
              <a:t>  </a:t>
            </a:r>
            <a:r>
              <a:rPr lang="ru-RU" sz="1400" b="1">
                <a:solidFill>
                  <a:srgbClr val="FF0000"/>
                </a:solidFill>
                <a:latin typeface="Arial Unicode MS" pitchFamily="34" charset="-128"/>
                <a:ea typeface="Arial Unicode MS" pitchFamily="34" charset="-128"/>
                <a:cs typeface="Arial Unicode MS" pitchFamily="34" charset="-128"/>
              </a:rPr>
              <a:t>«Қыз көру» салты кейде «қыз таңдау» деп те аталады.</a:t>
            </a:r>
            <a:r>
              <a:rPr lang="ru-RU" sz="1400">
                <a:solidFill>
                  <a:srgbClr val="FF0000"/>
                </a:solidFill>
                <a:latin typeface="Arial Unicode MS" pitchFamily="34" charset="-128"/>
                <a:ea typeface="Arial Unicode MS" pitchFamily="34" charset="-128"/>
                <a:cs typeface="Arial Unicode MS" pitchFamily="34" charset="-128"/>
              </a:rPr>
              <a:t> </a:t>
            </a:r>
            <a:r>
              <a:rPr lang="ru-RU" sz="1400" b="1">
                <a:solidFill>
                  <a:srgbClr val="FF0000"/>
                </a:solidFill>
                <a:latin typeface="Arial Unicode MS" pitchFamily="34" charset="-128"/>
                <a:ea typeface="Arial Unicode MS" pitchFamily="34" charset="-128"/>
                <a:cs typeface="Arial Unicode MS" pitchFamily="34" charset="-128"/>
              </a:rPr>
              <a:t>Салт бойынша белгілі кісілердің балалары немесе өнерпаз, сал-сері жігіттер өзіне лайық қыздарды ел ішінен өздері таңдаған.</a:t>
            </a:r>
            <a:r>
              <a:rPr lang="ru-RU" sz="1400">
                <a:solidFill>
                  <a:srgbClr val="FF0000"/>
                </a:solidFill>
                <a:latin typeface="Arial Unicode MS" pitchFamily="34" charset="-128"/>
                <a:ea typeface="Arial Unicode MS" pitchFamily="34" charset="-128"/>
                <a:cs typeface="Arial Unicode MS" pitchFamily="34" charset="-128"/>
              </a:rPr>
              <a:t> «Пәлен жерде жақсы қыз бар» дегенді естіген жар таңдаған жігіттер өнерлі дос-жолдастарын ертіп, қыз ауылына барады. Қазақта «қызды кім көрмейді, қымызды кім ішпейді?» деген мақал қыз іздеген жігіттерге жол ашады. Ондай жігіттерге ешкімнің наразылық білдіруге, тосқауыл жасауға хақысы жоқ. Керісінше жігіттерді салтанатпен қарсы алған. Ауылдың бойжеткен өр мінезді, еркін қыздары мұндайда «қыз көретін жігітті біз көрелік» деп белсене шығып, жігіттермен өнер сынасқан. Жігітке олар да сын көзбен қарап, өз ойын ашық айтқан. Осындай жолда бірін-бірі сынаған қыз-жігіттер айтысқа түскен. Осыдан кейін ұнатқан жастар сөз байласып, жігіт жағы құда жіберген. Демек, жігіт пен қыз бірін-бірі ұнатқан жағдайда да құдалық жолы жасалған. Олай болса, қыз бен жігіт бірін-бірі ұнатып қосылған, сүйіп қосылған кездері қазақта ертеден болған. Әрине, қазақ салтында «қыз таңдау», «қыз көру» әр кезде бола бермеген. Оған аты белгілі адамдардың балалары мен жігіттердің ғана қолы жеткен. </a:t>
            </a:r>
          </a:p>
        </p:txBody>
      </p:sp>
    </p:spTree>
  </p:cSld>
  <p:clrMapOvr>
    <a:masterClrMapping/>
  </p:clrMapOvr>
  <p:transition spd="med">
    <p:spli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078"/>
                                        </p:tgtEl>
                                        <p:attrNameLst>
                                          <p:attrName>style.visibility</p:attrName>
                                        </p:attrNameLst>
                                      </p:cBhvr>
                                      <p:to>
                                        <p:strVal val="visible"/>
                                      </p:to>
                                    </p:set>
                                    <p:animEffect transition="in" filter="fade">
                                      <p:cBhvr>
                                        <p:cTn id="7" dur="1000"/>
                                        <p:tgtEl>
                                          <p:spTgt spid="3078"/>
                                        </p:tgtEl>
                                      </p:cBhvr>
                                    </p:animEffect>
                                  </p:childTnLst>
                                </p:cTn>
                              </p:par>
                            </p:childTnLst>
                          </p:cTn>
                        </p:par>
                        <p:par>
                          <p:cTn id="8" fill="hold">
                            <p:stCondLst>
                              <p:cond delay="1000"/>
                            </p:stCondLst>
                            <p:childTnLst>
                              <p:par>
                                <p:cTn id="9" presetID="10" presetClass="entr" presetSubtype="0" fill="hold" grpId="0" nodeType="afterEffect">
                                  <p:stCondLst>
                                    <p:cond delay="0"/>
                                  </p:stCondLst>
                                  <p:childTnLst>
                                    <p:set>
                                      <p:cBhvr>
                                        <p:cTn id="10" dur="1" fill="hold">
                                          <p:stCondLst>
                                            <p:cond delay="0"/>
                                          </p:stCondLst>
                                        </p:cTn>
                                        <p:tgtEl>
                                          <p:spTgt spid="3079"/>
                                        </p:tgtEl>
                                        <p:attrNameLst>
                                          <p:attrName>style.visibility</p:attrName>
                                        </p:attrNameLst>
                                      </p:cBhvr>
                                      <p:to>
                                        <p:strVal val="visible"/>
                                      </p:to>
                                    </p:set>
                                    <p:animEffect transition="in" filter="fade">
                                      <p:cBhvr>
                                        <p:cTn id="11" dur="1000"/>
                                        <p:tgtEl>
                                          <p:spTgt spid="3079"/>
                                        </p:tgtEl>
                                      </p:cBhvr>
                                    </p:animEffect>
                                  </p:childTnLst>
                                </p:cTn>
                              </p:par>
                              <p:par>
                                <p:cTn id="12" presetID="10" presetClass="entr" presetSubtype="0" fill="hold" nodeType="withEffect">
                                  <p:stCondLst>
                                    <p:cond delay="0"/>
                                  </p:stCondLst>
                                  <p:childTnLst>
                                    <p:set>
                                      <p:cBhvr>
                                        <p:cTn id="13" dur="1" fill="hold">
                                          <p:stCondLst>
                                            <p:cond delay="0"/>
                                          </p:stCondLst>
                                        </p:cTn>
                                        <p:tgtEl>
                                          <p:spTgt spid="3077"/>
                                        </p:tgtEl>
                                        <p:attrNameLst>
                                          <p:attrName>style.visibility</p:attrName>
                                        </p:attrNameLst>
                                      </p:cBhvr>
                                      <p:to>
                                        <p:strVal val="visible"/>
                                      </p:to>
                                    </p:set>
                                    <p:animEffect transition="in" filter="fade">
                                      <p:cBhvr>
                                        <p:cTn id="14" dur="1000"/>
                                        <p:tgtEl>
                                          <p:spTgt spid="30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8" grpId="0" animBg="1"/>
      <p:bldP spid="3079"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shadeToTitle="1">
        <a:gradFill rotWithShape="0">
          <a:gsLst>
            <a:gs pos="0">
              <a:schemeClr val="bg1"/>
            </a:gs>
            <a:gs pos="100000">
              <a:schemeClr val="accent1"/>
            </a:gs>
          </a:gsLst>
          <a:path path="shape">
            <a:fillToRect l="50000" t="50000" r="50000" b="50000"/>
          </a:path>
        </a:gradFill>
        <a:effectLst/>
      </p:bgPr>
    </p:bg>
    <p:spTree>
      <p:nvGrpSpPr>
        <p:cNvPr id="1" name=""/>
        <p:cNvGrpSpPr/>
        <p:nvPr/>
      </p:nvGrpSpPr>
      <p:grpSpPr>
        <a:xfrm>
          <a:off x="0" y="0"/>
          <a:ext cx="0" cy="0"/>
          <a:chOff x="0" y="0"/>
          <a:chExt cx="0" cy="0"/>
        </a:xfrm>
      </p:grpSpPr>
      <p:sp>
        <p:nvSpPr>
          <p:cNvPr id="4100" name="WordArt 4"/>
          <p:cNvSpPr>
            <a:spLocks noChangeArrowheads="1" noChangeShapeType="1" noTextEdit="1"/>
          </p:cNvSpPr>
          <p:nvPr/>
        </p:nvSpPr>
        <p:spPr bwMode="auto">
          <a:xfrm>
            <a:off x="971550" y="333375"/>
            <a:ext cx="4032250" cy="935038"/>
          </a:xfrm>
          <a:prstGeom prst="rect">
            <a:avLst/>
          </a:prstGeom>
        </p:spPr>
        <p:txBody>
          <a:bodyPr wrap="none" fromWordArt="1">
            <a:prstTxWarp prst="textPlain">
              <a:avLst>
                <a:gd name="adj" fmla="val 50000"/>
              </a:avLst>
            </a:prstTxWarp>
          </a:bodyPr>
          <a:lstStyle/>
          <a:p>
            <a:pPr algn="ctr"/>
            <a:r>
              <a:rPr lang="ru-RU" sz="3600" b="1" kern="10">
                <a:ln w="9525">
                  <a:noFill/>
                  <a:round/>
                  <a:headEnd/>
                  <a:tailEnd/>
                </a:ln>
                <a:gradFill rotWithShape="0">
                  <a:gsLst>
                    <a:gs pos="0">
                      <a:schemeClr val="accent2"/>
                    </a:gs>
                    <a:gs pos="100000">
                      <a:srgbClr val="217BFF"/>
                    </a:gs>
                  </a:gsLst>
                  <a:path path="rect">
                    <a:fillToRect r="100000" b="100000"/>
                  </a:path>
                </a:gradFill>
                <a:effectLst>
                  <a:outerShdw dist="35921" dir="2700000" algn="ctr" rotWithShape="0">
                    <a:schemeClr val="hlink">
                      <a:alpha val="80000"/>
                    </a:schemeClr>
                  </a:outerShdw>
                </a:effectLst>
                <a:latin typeface="Arial Unicode MS"/>
                <a:ea typeface="Arial Unicode MS"/>
                <a:cs typeface="Arial Unicode MS"/>
              </a:rPr>
              <a:t>Шеге шапан</a:t>
            </a:r>
          </a:p>
        </p:txBody>
      </p:sp>
      <p:sp>
        <p:nvSpPr>
          <p:cNvPr id="4101" name="Text Box 5"/>
          <p:cNvSpPr txBox="1">
            <a:spLocks noChangeArrowheads="1"/>
          </p:cNvSpPr>
          <p:nvPr/>
        </p:nvSpPr>
        <p:spPr bwMode="auto">
          <a:xfrm>
            <a:off x="468313" y="1412875"/>
            <a:ext cx="5040312" cy="1803400"/>
          </a:xfrm>
          <a:prstGeom prst="rect">
            <a:avLst/>
          </a:prstGeom>
          <a:noFill/>
          <a:ln w="9525">
            <a:noFill/>
            <a:miter lim="800000"/>
            <a:headEnd/>
            <a:tailEnd/>
          </a:ln>
          <a:effectLst/>
        </p:spPr>
        <p:txBody>
          <a:bodyPr>
            <a:spAutoFit/>
          </a:bodyPr>
          <a:lstStyle/>
          <a:p>
            <a:pPr>
              <a:spcBef>
                <a:spcPct val="50000"/>
              </a:spcBef>
            </a:pPr>
            <a:r>
              <a:rPr lang="ru-RU" sz="1600">
                <a:solidFill>
                  <a:srgbClr val="0000CC"/>
                </a:solidFill>
              </a:rPr>
              <a:t>  </a:t>
            </a:r>
            <a:r>
              <a:rPr lang="ru-RU" sz="1600" b="1">
                <a:solidFill>
                  <a:srgbClr val="0000CC"/>
                </a:solidFill>
                <a:latin typeface="Arial Unicode MS" pitchFamily="34" charset="-128"/>
                <a:ea typeface="Arial Unicode MS" pitchFamily="34" charset="-128"/>
                <a:cs typeface="Arial Unicode MS" pitchFamily="34" charset="-128"/>
              </a:rPr>
              <a:t>Құда болуға баталасқан екі жақ келіскенен кейін бір-біріне сый-сияпат ұсынады. Жігіт жағы «қарғы бау» ұсынғаннан кейін жаушыға «шеге шапан» жабады. Бұл уәде пісті деген сөз. «Жаушы» жіберген жақ жігіт ауылы келе жатқан өз «жаушыларының» үстіндегі яғни «шеге шапанын» көріп, оларды шашу шашып қарсы алады. </a:t>
            </a:r>
          </a:p>
        </p:txBody>
      </p:sp>
      <p:pic>
        <p:nvPicPr>
          <p:cNvPr id="4103" name="Picture 7" descr="Картинка 2 из 3"/>
          <p:cNvPicPr>
            <a:picLocks noChangeAspect="1" noChangeArrowheads="1"/>
          </p:cNvPicPr>
          <p:nvPr/>
        </p:nvPicPr>
        <p:blipFill>
          <a:blip r:embed="rId2"/>
          <a:srcRect/>
          <a:stretch>
            <a:fillRect/>
          </a:stretch>
        </p:blipFill>
        <p:spPr bwMode="auto">
          <a:xfrm>
            <a:off x="6011863" y="692150"/>
            <a:ext cx="2087562" cy="2087563"/>
          </a:xfrm>
          <a:prstGeom prst="rect">
            <a:avLst/>
          </a:prstGeom>
          <a:noFill/>
          <a:ln w="25400">
            <a:solidFill>
              <a:schemeClr val="accent2"/>
            </a:solidFill>
            <a:miter lim="800000"/>
            <a:headEnd/>
            <a:tailEnd/>
          </a:ln>
        </p:spPr>
      </p:pic>
      <p:pic>
        <p:nvPicPr>
          <p:cNvPr id="4105" name="Picture 9" descr="Картинка 15 из 16575"/>
          <p:cNvPicPr>
            <a:picLocks noChangeAspect="1" noChangeArrowheads="1"/>
          </p:cNvPicPr>
          <p:nvPr/>
        </p:nvPicPr>
        <p:blipFill>
          <a:blip r:embed="rId3"/>
          <a:srcRect/>
          <a:stretch>
            <a:fillRect/>
          </a:stretch>
        </p:blipFill>
        <p:spPr bwMode="auto">
          <a:xfrm>
            <a:off x="5148263" y="3500438"/>
            <a:ext cx="2190750" cy="2190750"/>
          </a:xfrm>
          <a:prstGeom prst="rect">
            <a:avLst/>
          </a:prstGeom>
          <a:noFill/>
        </p:spPr>
      </p:pic>
      <p:pic>
        <p:nvPicPr>
          <p:cNvPr id="4107" name="Picture 11" descr="Картинка 2 из 166"/>
          <p:cNvPicPr>
            <a:picLocks noChangeAspect="1" noChangeArrowheads="1"/>
          </p:cNvPicPr>
          <p:nvPr/>
        </p:nvPicPr>
        <p:blipFill>
          <a:blip r:embed="rId4"/>
          <a:srcRect/>
          <a:stretch>
            <a:fillRect/>
          </a:stretch>
        </p:blipFill>
        <p:spPr bwMode="auto">
          <a:xfrm>
            <a:off x="1619250" y="3357563"/>
            <a:ext cx="1627188" cy="2520950"/>
          </a:xfrm>
          <a:prstGeom prst="rect">
            <a:avLst/>
          </a:prstGeom>
          <a:noFill/>
        </p:spPr>
      </p:pic>
      <p:sp>
        <p:nvSpPr>
          <p:cNvPr id="4108" name="AutoShape 12"/>
          <p:cNvSpPr>
            <a:spLocks noChangeArrowheads="1"/>
          </p:cNvSpPr>
          <p:nvPr/>
        </p:nvSpPr>
        <p:spPr bwMode="auto">
          <a:xfrm>
            <a:off x="3348038" y="4292600"/>
            <a:ext cx="2232025" cy="865188"/>
          </a:xfrm>
          <a:prstGeom prst="leftRightArrow">
            <a:avLst>
              <a:gd name="adj1" fmla="val 43491"/>
              <a:gd name="adj2" fmla="val 60005"/>
            </a:avLst>
          </a:prstGeom>
          <a:solidFill>
            <a:schemeClr val="accent1"/>
          </a:solidFill>
          <a:ln w="9525">
            <a:solidFill>
              <a:schemeClr val="tx1"/>
            </a:solidFill>
            <a:miter lim="800000"/>
            <a:headEnd/>
            <a:tailEnd/>
          </a:ln>
          <a:effectLst/>
        </p:spPr>
        <p:txBody>
          <a:bodyPr wrap="none" anchor="ctr"/>
          <a:lstStyle/>
          <a:p>
            <a:endParaRPr lang="ru-RU"/>
          </a:p>
        </p:txBody>
      </p:sp>
    </p:spTree>
  </p:cSld>
  <p:clrMapOvr>
    <a:masterClrMapping/>
  </p:clrMapOvr>
  <p:transition spd="med">
    <p:spli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4100"/>
                                        </p:tgtEl>
                                        <p:attrNameLst>
                                          <p:attrName>style.visibility</p:attrName>
                                        </p:attrNameLst>
                                      </p:cBhvr>
                                      <p:to>
                                        <p:strVal val="visible"/>
                                      </p:to>
                                    </p:set>
                                    <p:animEffect transition="in" filter="fade">
                                      <p:cBhvr>
                                        <p:cTn id="7" dur="2000"/>
                                        <p:tgtEl>
                                          <p:spTgt spid="4100"/>
                                        </p:tgtEl>
                                      </p:cBhvr>
                                    </p:animEffect>
                                  </p:childTnLst>
                                </p:cTn>
                              </p:par>
                            </p:childTnLst>
                          </p:cTn>
                        </p:par>
                        <p:par>
                          <p:cTn id="8" fill="hold">
                            <p:stCondLst>
                              <p:cond delay="2000"/>
                            </p:stCondLst>
                            <p:childTnLst>
                              <p:par>
                                <p:cTn id="9" presetID="10" presetClass="entr" presetSubtype="0" fill="hold" grpId="0" nodeType="afterEffect">
                                  <p:stCondLst>
                                    <p:cond delay="0"/>
                                  </p:stCondLst>
                                  <p:childTnLst>
                                    <p:set>
                                      <p:cBhvr>
                                        <p:cTn id="10" dur="1" fill="hold">
                                          <p:stCondLst>
                                            <p:cond delay="0"/>
                                          </p:stCondLst>
                                        </p:cTn>
                                        <p:tgtEl>
                                          <p:spTgt spid="4101"/>
                                        </p:tgtEl>
                                        <p:attrNameLst>
                                          <p:attrName>style.visibility</p:attrName>
                                        </p:attrNameLst>
                                      </p:cBhvr>
                                      <p:to>
                                        <p:strVal val="visible"/>
                                      </p:to>
                                    </p:set>
                                    <p:animEffect transition="in" filter="fade">
                                      <p:cBhvr>
                                        <p:cTn id="11" dur="2000"/>
                                        <p:tgtEl>
                                          <p:spTgt spid="4101"/>
                                        </p:tgtEl>
                                      </p:cBhvr>
                                    </p:animEffect>
                                  </p:childTnLst>
                                </p:cTn>
                              </p:par>
                              <p:par>
                                <p:cTn id="12" presetID="10" presetClass="entr" presetSubtype="0" fill="hold" nodeType="withEffect">
                                  <p:stCondLst>
                                    <p:cond delay="0"/>
                                  </p:stCondLst>
                                  <p:childTnLst>
                                    <p:set>
                                      <p:cBhvr>
                                        <p:cTn id="13" dur="1" fill="hold">
                                          <p:stCondLst>
                                            <p:cond delay="0"/>
                                          </p:stCondLst>
                                        </p:cTn>
                                        <p:tgtEl>
                                          <p:spTgt spid="4103"/>
                                        </p:tgtEl>
                                        <p:attrNameLst>
                                          <p:attrName>style.visibility</p:attrName>
                                        </p:attrNameLst>
                                      </p:cBhvr>
                                      <p:to>
                                        <p:strVal val="visible"/>
                                      </p:to>
                                    </p:set>
                                    <p:animEffect transition="in" filter="fade">
                                      <p:cBhvr>
                                        <p:cTn id="14" dur="2000"/>
                                        <p:tgtEl>
                                          <p:spTgt spid="4103"/>
                                        </p:tgtEl>
                                      </p:cBhvr>
                                    </p:animEffect>
                                  </p:childTnLst>
                                </p:cTn>
                              </p:par>
                              <p:par>
                                <p:cTn id="15" presetID="10" presetClass="entr" presetSubtype="0" fill="hold" nodeType="withEffect">
                                  <p:stCondLst>
                                    <p:cond delay="0"/>
                                  </p:stCondLst>
                                  <p:childTnLst>
                                    <p:set>
                                      <p:cBhvr>
                                        <p:cTn id="16" dur="1" fill="hold">
                                          <p:stCondLst>
                                            <p:cond delay="0"/>
                                          </p:stCondLst>
                                        </p:cTn>
                                        <p:tgtEl>
                                          <p:spTgt spid="4107"/>
                                        </p:tgtEl>
                                        <p:attrNameLst>
                                          <p:attrName>style.visibility</p:attrName>
                                        </p:attrNameLst>
                                      </p:cBhvr>
                                      <p:to>
                                        <p:strVal val="visible"/>
                                      </p:to>
                                    </p:set>
                                    <p:animEffect transition="in" filter="fade">
                                      <p:cBhvr>
                                        <p:cTn id="17" dur="2000"/>
                                        <p:tgtEl>
                                          <p:spTgt spid="4107"/>
                                        </p:tgtEl>
                                      </p:cBhvr>
                                    </p:animEffect>
                                  </p:childTnLst>
                                </p:cTn>
                              </p:par>
                              <p:par>
                                <p:cTn id="18" presetID="10" presetClass="entr" presetSubtype="0" fill="hold" nodeType="withEffect">
                                  <p:stCondLst>
                                    <p:cond delay="0"/>
                                  </p:stCondLst>
                                  <p:childTnLst>
                                    <p:set>
                                      <p:cBhvr>
                                        <p:cTn id="19" dur="1" fill="hold">
                                          <p:stCondLst>
                                            <p:cond delay="0"/>
                                          </p:stCondLst>
                                        </p:cTn>
                                        <p:tgtEl>
                                          <p:spTgt spid="4105"/>
                                        </p:tgtEl>
                                        <p:attrNameLst>
                                          <p:attrName>style.visibility</p:attrName>
                                        </p:attrNameLst>
                                      </p:cBhvr>
                                      <p:to>
                                        <p:strVal val="visible"/>
                                      </p:to>
                                    </p:set>
                                    <p:animEffect transition="in" filter="fade">
                                      <p:cBhvr>
                                        <p:cTn id="20" dur="2000"/>
                                        <p:tgtEl>
                                          <p:spTgt spid="4105"/>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4108"/>
                                        </p:tgtEl>
                                        <p:attrNameLst>
                                          <p:attrName>style.visibility</p:attrName>
                                        </p:attrNameLst>
                                      </p:cBhvr>
                                      <p:to>
                                        <p:strVal val="visible"/>
                                      </p:to>
                                    </p:set>
                                    <p:animEffect transition="in" filter="fade">
                                      <p:cBhvr>
                                        <p:cTn id="23" dur="2000"/>
                                        <p:tgtEl>
                                          <p:spTgt spid="410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0" grpId="0" animBg="1"/>
      <p:bldP spid="4101" grpId="0"/>
      <p:bldP spid="4108"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Pr shadeToTitle="1">
        <a:gradFill rotWithShape="0">
          <a:gsLst>
            <a:gs pos="0">
              <a:schemeClr val="bg1"/>
            </a:gs>
            <a:gs pos="100000">
              <a:srgbClr val="A9FF79"/>
            </a:gs>
          </a:gsLst>
          <a:path path="shape">
            <a:fillToRect l="50000" t="50000" r="50000" b="50000"/>
          </a:path>
        </a:gradFill>
        <a:effectLst/>
      </p:bgPr>
    </p:bg>
    <p:spTree>
      <p:nvGrpSpPr>
        <p:cNvPr id="1" name=""/>
        <p:cNvGrpSpPr/>
        <p:nvPr/>
      </p:nvGrpSpPr>
      <p:grpSpPr>
        <a:xfrm>
          <a:off x="0" y="0"/>
          <a:ext cx="0" cy="0"/>
          <a:chOff x="0" y="0"/>
          <a:chExt cx="0" cy="0"/>
        </a:xfrm>
      </p:grpSpPr>
      <p:sp>
        <p:nvSpPr>
          <p:cNvPr id="5124" name="WordArt 4"/>
          <p:cNvSpPr>
            <a:spLocks noChangeArrowheads="1" noChangeShapeType="1" noTextEdit="1"/>
          </p:cNvSpPr>
          <p:nvPr/>
        </p:nvSpPr>
        <p:spPr bwMode="auto">
          <a:xfrm>
            <a:off x="971550" y="333375"/>
            <a:ext cx="4032250" cy="935038"/>
          </a:xfrm>
          <a:prstGeom prst="rect">
            <a:avLst/>
          </a:prstGeom>
        </p:spPr>
        <p:txBody>
          <a:bodyPr wrap="none" fromWordArt="1">
            <a:prstTxWarp prst="textPlain">
              <a:avLst>
                <a:gd name="adj" fmla="val 50000"/>
              </a:avLst>
            </a:prstTxWarp>
          </a:bodyPr>
          <a:lstStyle/>
          <a:p>
            <a:pPr algn="ctr"/>
            <a:r>
              <a:rPr lang="ru-RU" sz="3600" b="1" kern="10">
                <a:ln w="9525">
                  <a:noFill/>
                  <a:round/>
                  <a:headEnd/>
                  <a:tailEnd/>
                </a:ln>
                <a:gradFill rotWithShape="0">
                  <a:gsLst>
                    <a:gs pos="0">
                      <a:srgbClr val="008000"/>
                    </a:gs>
                    <a:gs pos="50000">
                      <a:schemeClr val="folHlink"/>
                    </a:gs>
                    <a:gs pos="100000">
                      <a:srgbClr val="008000"/>
                    </a:gs>
                  </a:gsLst>
                  <a:lin ang="5400000" scaled="1"/>
                </a:gradFill>
                <a:effectLst>
                  <a:outerShdw dist="35921" dir="2700000" algn="ctr" rotWithShape="0">
                    <a:srgbClr val="008000">
                      <a:alpha val="80000"/>
                    </a:srgbClr>
                  </a:outerShdw>
                </a:effectLst>
                <a:latin typeface="Arial Unicode MS"/>
                <a:ea typeface="Arial Unicode MS"/>
                <a:cs typeface="Arial Unicode MS"/>
              </a:rPr>
              <a:t>Қыз қашар</a:t>
            </a:r>
          </a:p>
        </p:txBody>
      </p:sp>
      <p:sp>
        <p:nvSpPr>
          <p:cNvPr id="5125" name="Text Box 5"/>
          <p:cNvSpPr txBox="1">
            <a:spLocks noChangeArrowheads="1"/>
          </p:cNvSpPr>
          <p:nvPr/>
        </p:nvSpPr>
        <p:spPr bwMode="auto">
          <a:xfrm>
            <a:off x="468313" y="1412875"/>
            <a:ext cx="5040312" cy="4492625"/>
          </a:xfrm>
          <a:prstGeom prst="rect">
            <a:avLst/>
          </a:prstGeom>
          <a:noFill/>
          <a:ln w="9525">
            <a:noFill/>
            <a:miter lim="800000"/>
            <a:headEnd/>
            <a:tailEnd/>
          </a:ln>
          <a:effectLst/>
        </p:spPr>
        <p:txBody>
          <a:bodyPr>
            <a:spAutoFit/>
          </a:bodyPr>
          <a:lstStyle/>
          <a:p>
            <a:pPr>
              <a:spcBef>
                <a:spcPct val="50000"/>
              </a:spcBef>
            </a:pPr>
            <a:r>
              <a:rPr lang="ru-RU" sz="1600" b="1">
                <a:solidFill>
                  <a:srgbClr val="005C00"/>
                </a:solidFill>
              </a:rPr>
              <a:t>  </a:t>
            </a:r>
            <a:r>
              <a:rPr lang="ru-RU" sz="1600" b="1">
                <a:solidFill>
                  <a:srgbClr val="005C00"/>
                </a:solidFill>
                <a:latin typeface="Arial Unicode MS" pitchFamily="34" charset="-128"/>
                <a:ea typeface="Arial Unicode MS" pitchFamily="34" charset="-128"/>
                <a:cs typeface="Arial Unicode MS" pitchFamily="34" charset="-128"/>
              </a:rPr>
              <a:t>Күйеудің «ұрын келу» десе, қыздың аталастырылған күйеуін көруі “қыз қашар» дейді. Бұл «ұрын тойы» өтетін күні болады» Ұрын той» жастар үшін көңілді, думанды тойдың бірі. Бұған жас жеңгелер мен жастар қатынасады. Күйеуден алынатын «қол ұстар», «шаш сипатар», «қыз құшақтар», «арқа жатар», «көрпе қимылдатар», тағы сол сияқтыкәделер осы жолы беріледі. Екі жастың бірін-бірі көріп, тілдесуіде осы тойда болады. Екеуі де бірін-бірі ұнатып, қалыңдық жігітке қыз белгісі-орамалын және оның іні-қарындастарына да түрлі сыйлықтар береді.</a:t>
            </a:r>
            <a:br>
              <a:rPr lang="ru-RU" sz="1600" b="1">
                <a:solidFill>
                  <a:srgbClr val="005C00"/>
                </a:solidFill>
                <a:latin typeface="Arial Unicode MS" pitchFamily="34" charset="-128"/>
                <a:ea typeface="Arial Unicode MS" pitchFamily="34" charset="-128"/>
                <a:cs typeface="Arial Unicode MS" pitchFamily="34" charset="-128"/>
              </a:rPr>
            </a:br>
            <a:r>
              <a:rPr lang="ru-RU" sz="1600" b="1">
                <a:solidFill>
                  <a:srgbClr val="005C00"/>
                </a:solidFill>
                <a:latin typeface="Arial Unicode MS" pitchFamily="34" charset="-128"/>
                <a:ea typeface="Arial Unicode MS" pitchFamily="34" charset="-128"/>
                <a:cs typeface="Arial Unicode MS" pitchFamily="34" charset="-128"/>
              </a:rPr>
              <a:t>Күйеу ұрын барғаннан кейін құдалық бұзылатын болса қазақ заңында өте ауыр іс. Үлкен дауға кетеді. Күйеу себепсіз бас тартса бұрынғы берілген мал қайтарылмайды және айып салынады. Батаны қыз жағы бұзатын болса қалың мал толық қайтарылады әрі айып төлейді. </a:t>
            </a:r>
          </a:p>
        </p:txBody>
      </p:sp>
      <p:pic>
        <p:nvPicPr>
          <p:cNvPr id="5127" name="Picture 7" descr="Картинка 1 из 3"/>
          <p:cNvPicPr>
            <a:picLocks noChangeAspect="1" noChangeArrowheads="1"/>
          </p:cNvPicPr>
          <p:nvPr/>
        </p:nvPicPr>
        <p:blipFill>
          <a:blip r:embed="rId2"/>
          <a:srcRect/>
          <a:stretch>
            <a:fillRect/>
          </a:stretch>
        </p:blipFill>
        <p:spPr bwMode="auto">
          <a:xfrm>
            <a:off x="5724525" y="1125538"/>
            <a:ext cx="3135313" cy="4103687"/>
          </a:xfrm>
          <a:prstGeom prst="rect">
            <a:avLst/>
          </a:prstGeom>
          <a:noFill/>
          <a:ln w="25400">
            <a:solidFill>
              <a:srgbClr val="005C00"/>
            </a:solidFill>
            <a:miter lim="800000"/>
            <a:headEnd/>
            <a:tailEnd/>
          </a:ln>
        </p:spPr>
      </p:pic>
    </p:spTree>
  </p:cSld>
  <p:clrMapOvr>
    <a:masterClrMapping/>
  </p:clrMapOvr>
  <p:transition spd="med">
    <p:spli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5124"/>
                                        </p:tgtEl>
                                        <p:attrNameLst>
                                          <p:attrName>style.visibility</p:attrName>
                                        </p:attrNameLst>
                                      </p:cBhvr>
                                      <p:to>
                                        <p:strVal val="visible"/>
                                      </p:to>
                                    </p:set>
                                    <p:animEffect transition="in" filter="fade">
                                      <p:cBhvr>
                                        <p:cTn id="7" dur="1000"/>
                                        <p:tgtEl>
                                          <p:spTgt spid="512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125"/>
                                        </p:tgtEl>
                                        <p:attrNameLst>
                                          <p:attrName>style.visibility</p:attrName>
                                        </p:attrNameLst>
                                      </p:cBhvr>
                                      <p:to>
                                        <p:strVal val="visible"/>
                                      </p:to>
                                    </p:set>
                                    <p:animEffect transition="in" filter="fade">
                                      <p:cBhvr>
                                        <p:cTn id="10" dur="1000"/>
                                        <p:tgtEl>
                                          <p:spTgt spid="5125"/>
                                        </p:tgtEl>
                                      </p:cBhvr>
                                    </p:animEffect>
                                  </p:childTnLst>
                                </p:cTn>
                              </p:par>
                              <p:par>
                                <p:cTn id="11" presetID="10" presetClass="entr" presetSubtype="0" fill="hold" nodeType="withEffect">
                                  <p:stCondLst>
                                    <p:cond delay="0"/>
                                  </p:stCondLst>
                                  <p:childTnLst>
                                    <p:set>
                                      <p:cBhvr>
                                        <p:cTn id="12" dur="1" fill="hold">
                                          <p:stCondLst>
                                            <p:cond delay="0"/>
                                          </p:stCondLst>
                                        </p:cTn>
                                        <p:tgtEl>
                                          <p:spTgt spid="5127"/>
                                        </p:tgtEl>
                                        <p:attrNameLst>
                                          <p:attrName>style.visibility</p:attrName>
                                        </p:attrNameLst>
                                      </p:cBhvr>
                                      <p:to>
                                        <p:strVal val="visible"/>
                                      </p:to>
                                    </p:set>
                                    <p:animEffect transition="in" filter="fade">
                                      <p:cBhvr>
                                        <p:cTn id="13" dur="2000"/>
                                        <p:tgtEl>
                                          <p:spTgt spid="51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4" grpId="0" animBg="1"/>
      <p:bldP spid="5125"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shadeToTitle="1">
        <a:gradFill rotWithShape="0">
          <a:gsLst>
            <a:gs pos="0">
              <a:schemeClr val="bg1"/>
            </a:gs>
            <a:gs pos="100000">
              <a:srgbClr val="9999FF"/>
            </a:gs>
          </a:gsLst>
          <a:path path="shape">
            <a:fillToRect l="50000" t="50000" r="50000" b="50000"/>
          </a:path>
        </a:gradFill>
        <a:effectLst/>
      </p:bgPr>
    </p:bg>
    <p:spTree>
      <p:nvGrpSpPr>
        <p:cNvPr id="1" name=""/>
        <p:cNvGrpSpPr/>
        <p:nvPr/>
      </p:nvGrpSpPr>
      <p:grpSpPr>
        <a:xfrm>
          <a:off x="0" y="0"/>
          <a:ext cx="0" cy="0"/>
          <a:chOff x="0" y="0"/>
          <a:chExt cx="0" cy="0"/>
        </a:xfrm>
      </p:grpSpPr>
      <p:sp>
        <p:nvSpPr>
          <p:cNvPr id="6148" name="WordArt 4"/>
          <p:cNvSpPr>
            <a:spLocks noChangeArrowheads="1" noChangeShapeType="1" noTextEdit="1"/>
          </p:cNvSpPr>
          <p:nvPr/>
        </p:nvSpPr>
        <p:spPr bwMode="auto">
          <a:xfrm>
            <a:off x="971550" y="333375"/>
            <a:ext cx="4032250" cy="935038"/>
          </a:xfrm>
          <a:prstGeom prst="rect">
            <a:avLst/>
          </a:prstGeom>
        </p:spPr>
        <p:txBody>
          <a:bodyPr wrap="none" fromWordArt="1">
            <a:prstTxWarp prst="textPlain">
              <a:avLst>
                <a:gd name="adj" fmla="val 50000"/>
              </a:avLst>
            </a:prstTxWarp>
          </a:bodyPr>
          <a:lstStyle/>
          <a:p>
            <a:pPr algn="ctr"/>
            <a:r>
              <a:rPr lang="ru-RU" sz="3600" b="1" kern="10">
                <a:ln w="9525">
                  <a:noFill/>
                  <a:round/>
                  <a:headEnd/>
                  <a:tailEnd/>
                </a:ln>
                <a:gradFill rotWithShape="0">
                  <a:gsLst>
                    <a:gs pos="0">
                      <a:schemeClr val="accent2"/>
                    </a:gs>
                    <a:gs pos="50000">
                      <a:srgbClr val="660066"/>
                    </a:gs>
                    <a:gs pos="100000">
                      <a:schemeClr val="accent2"/>
                    </a:gs>
                  </a:gsLst>
                  <a:lin ang="5400000" scaled="1"/>
                </a:gradFill>
                <a:effectLst>
                  <a:outerShdw dist="35921" dir="2700000" algn="ctr" rotWithShape="0">
                    <a:schemeClr val="accent2">
                      <a:alpha val="80000"/>
                    </a:schemeClr>
                  </a:outerShdw>
                </a:effectLst>
                <a:latin typeface="Arial Unicode MS"/>
                <a:ea typeface="Arial Unicode MS"/>
                <a:cs typeface="Arial Unicode MS"/>
              </a:rPr>
              <a:t>Сәукеле кигізу</a:t>
            </a:r>
          </a:p>
        </p:txBody>
      </p:sp>
      <p:sp>
        <p:nvSpPr>
          <p:cNvPr id="6149" name="Text Box 5"/>
          <p:cNvSpPr txBox="1">
            <a:spLocks noChangeArrowheads="1"/>
          </p:cNvSpPr>
          <p:nvPr/>
        </p:nvSpPr>
        <p:spPr bwMode="auto">
          <a:xfrm>
            <a:off x="179388" y="1412875"/>
            <a:ext cx="6840537" cy="5197475"/>
          </a:xfrm>
          <a:prstGeom prst="rect">
            <a:avLst/>
          </a:prstGeom>
          <a:noFill/>
          <a:ln w="9525">
            <a:noFill/>
            <a:miter lim="800000"/>
            <a:headEnd/>
            <a:tailEnd/>
          </a:ln>
          <a:effectLst/>
        </p:spPr>
        <p:txBody>
          <a:bodyPr>
            <a:spAutoFit/>
          </a:bodyPr>
          <a:lstStyle/>
          <a:p>
            <a:r>
              <a:rPr lang="ru-RU" sz="1400">
                <a:solidFill>
                  <a:srgbClr val="660066"/>
                </a:solidFill>
              </a:rPr>
              <a:t>  </a:t>
            </a:r>
            <a:r>
              <a:rPr lang="ru-RU" sz="1400">
                <a:solidFill>
                  <a:srgbClr val="660066"/>
                </a:solidFill>
                <a:latin typeface="Arial Unicode MS" pitchFamily="34" charset="-128"/>
                <a:ea typeface="Arial Unicode MS" pitchFamily="34" charset="-128"/>
                <a:cs typeface="Arial Unicode MS" pitchFamily="34" charset="-128"/>
              </a:rPr>
              <a:t>Өмірде қазақ салт-дәстүрлерінің түрлері көп. Соның ішінде қалыңдыққа сәукеле кигізудің орны бөлек. Себебі сәукеле әйел киімдерінің ішіндегі ең асылы ғана емес, оның жұбайлық өміріндегі елеулі кезінің естен кетпес ыстық сәті. Ол- бұлғақтап өскен оң жақтағы және ақ босаға аттар арасындағы қимас та қызықты кездің ескерткіші. Бұл аз болса келіншекке сәукеле кигізудің өзі бір ерекше салтанат. Бұған құда-құдағилар шақырылады. Шашу шашылады. Ақ бата арналады. Сәукеле байғазысының бағасы да олқы болмайды. Сәукелелі келіншек ажарлы да базарлы көрінеді. Оны жұрттың бәрі көруге ынтық. Оның көрімдігі де соған лайық болу керек. Жас отау, сәукелелі келіншек, ойын-сауық, көңілді күлкі жаңа өмірдің бақыт есігін ашқандай әсер етеді.</a:t>
            </a:r>
            <a:endParaRPr lang="ru-RU" sz="1400">
              <a:solidFill>
                <a:srgbClr val="660066"/>
              </a:solidFill>
            </a:endParaRPr>
          </a:p>
          <a:p>
            <a:endParaRPr lang="ru-RU" sz="1400">
              <a:solidFill>
                <a:srgbClr val="660066"/>
              </a:solidFill>
            </a:endParaRPr>
          </a:p>
          <a:p>
            <a:r>
              <a:rPr lang="ru-RU" sz="1400">
                <a:solidFill>
                  <a:srgbClr val="660066"/>
                </a:solidFill>
              </a:rPr>
              <a:t>  </a:t>
            </a:r>
            <a:r>
              <a:rPr lang="ru-RU" sz="1400">
                <a:solidFill>
                  <a:srgbClr val="660066"/>
                </a:solidFill>
                <a:latin typeface="Arial Unicode MS" pitchFamily="34" charset="-128"/>
                <a:ea typeface="Arial Unicode MS" pitchFamily="34" charset="-128"/>
                <a:cs typeface="Arial Unicode MS" pitchFamily="34" charset="-128"/>
              </a:rPr>
              <a:t>Сәукеле туралы бір-ер сөз. Сәукеле-келіншек киімі. Ол-бас киім ғана емес сән-салтанатының, салт-дәстүрінің мәдениеті мен шеберліктің озық үлгісі, өнер туындысы. «Алтынмен апталып, күміспен күптеліп» дегендей, ол інжу-маржан, гауһар, лағыл, жақұт сияқты асыл тастар тізбегімен әрленіп әшекейленеді. Негізі мақпал, барқыт сияқты қымбат маталардан тігіліп, бұлғын, құндыз терілерімен жиектеліп, оқамен оюланып, түрлі-түсті моншақтармен шашақталып, көркем жіптермен кестеленіп, алдыңғы жағы көзді тастармен қапталып, түрлі тағым, алтын, күміс теңгелермен безендіріледі, төбесіне үкі тағылады. Көрсе көздің жауын алатын осы бұйым тек келіншек сәні ғана емес, салтанаты мен құдалар беделін де көтере түсетін ерекше көрініс! ХIХ ғасырдың алғашқы жартысында өмір сүрген Кіші жүздің Байсақал атты байының қызының сәукелесін Кенесары ханның ағасы Саржан төре 500 байталға бағалаған. Әдет бойынша оң жақтағы, құда түспеген қызға сәукеле кигізбейді.</a:t>
            </a:r>
          </a:p>
        </p:txBody>
      </p:sp>
      <p:pic>
        <p:nvPicPr>
          <p:cNvPr id="6151" name="Picture 7" descr="58085"/>
          <p:cNvPicPr>
            <a:picLocks noChangeAspect="1" noChangeArrowheads="1"/>
          </p:cNvPicPr>
          <p:nvPr/>
        </p:nvPicPr>
        <p:blipFill>
          <a:blip r:embed="rId2"/>
          <a:srcRect/>
          <a:stretch>
            <a:fillRect/>
          </a:stretch>
        </p:blipFill>
        <p:spPr bwMode="auto">
          <a:xfrm>
            <a:off x="7019925" y="333375"/>
            <a:ext cx="1762125" cy="2349500"/>
          </a:xfrm>
          <a:prstGeom prst="rect">
            <a:avLst/>
          </a:prstGeom>
          <a:noFill/>
          <a:ln w="25400">
            <a:solidFill>
              <a:srgbClr val="800080"/>
            </a:solidFill>
            <a:miter lim="800000"/>
            <a:headEnd/>
            <a:tailEnd/>
          </a:ln>
        </p:spPr>
      </p:pic>
      <p:pic>
        <p:nvPicPr>
          <p:cNvPr id="6153" name="Picture 9" descr="Картинка 6 из 244"/>
          <p:cNvPicPr>
            <a:picLocks noChangeAspect="1" noChangeArrowheads="1"/>
          </p:cNvPicPr>
          <p:nvPr/>
        </p:nvPicPr>
        <p:blipFill>
          <a:blip r:embed="rId3"/>
          <a:srcRect/>
          <a:stretch>
            <a:fillRect/>
          </a:stretch>
        </p:blipFill>
        <p:spPr bwMode="auto">
          <a:xfrm>
            <a:off x="7092950" y="3284538"/>
            <a:ext cx="1730375" cy="2735262"/>
          </a:xfrm>
          <a:prstGeom prst="rect">
            <a:avLst/>
          </a:prstGeom>
          <a:noFill/>
          <a:ln w="25400">
            <a:solidFill>
              <a:srgbClr val="800080"/>
            </a:solidFill>
            <a:miter lim="800000"/>
            <a:headEnd/>
            <a:tailEnd/>
          </a:ln>
        </p:spPr>
      </p:pic>
    </p:spTree>
  </p:cSld>
  <p:clrMapOvr>
    <a:masterClrMapping/>
  </p:clrMapOvr>
  <p:transition spd="med">
    <p:spli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6148"/>
                                        </p:tgtEl>
                                        <p:attrNameLst>
                                          <p:attrName>style.visibility</p:attrName>
                                        </p:attrNameLst>
                                      </p:cBhvr>
                                      <p:to>
                                        <p:strVal val="visible"/>
                                      </p:to>
                                    </p:set>
                                    <p:animEffect transition="in" filter="fade">
                                      <p:cBhvr>
                                        <p:cTn id="7" dur="2000"/>
                                        <p:tgtEl>
                                          <p:spTgt spid="6148"/>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6149"/>
                                        </p:tgtEl>
                                        <p:attrNameLst>
                                          <p:attrName>style.visibility</p:attrName>
                                        </p:attrNameLst>
                                      </p:cBhvr>
                                      <p:to>
                                        <p:strVal val="visible"/>
                                      </p:to>
                                    </p:set>
                                    <p:animEffect transition="in" filter="fade">
                                      <p:cBhvr>
                                        <p:cTn id="10" dur="2000"/>
                                        <p:tgtEl>
                                          <p:spTgt spid="6149"/>
                                        </p:tgtEl>
                                      </p:cBhvr>
                                    </p:animEffect>
                                  </p:childTnLst>
                                </p:cTn>
                              </p:par>
                              <p:par>
                                <p:cTn id="11" presetID="10" presetClass="entr" presetSubtype="0" fill="hold" nodeType="withEffect">
                                  <p:stCondLst>
                                    <p:cond delay="0"/>
                                  </p:stCondLst>
                                  <p:childTnLst>
                                    <p:set>
                                      <p:cBhvr>
                                        <p:cTn id="12" dur="1" fill="hold">
                                          <p:stCondLst>
                                            <p:cond delay="0"/>
                                          </p:stCondLst>
                                        </p:cTn>
                                        <p:tgtEl>
                                          <p:spTgt spid="6151"/>
                                        </p:tgtEl>
                                        <p:attrNameLst>
                                          <p:attrName>style.visibility</p:attrName>
                                        </p:attrNameLst>
                                      </p:cBhvr>
                                      <p:to>
                                        <p:strVal val="visible"/>
                                      </p:to>
                                    </p:set>
                                    <p:animEffect transition="in" filter="fade">
                                      <p:cBhvr>
                                        <p:cTn id="13" dur="2000"/>
                                        <p:tgtEl>
                                          <p:spTgt spid="6151"/>
                                        </p:tgtEl>
                                      </p:cBhvr>
                                    </p:animEffect>
                                  </p:childTnLst>
                                </p:cTn>
                              </p:par>
                              <p:par>
                                <p:cTn id="14" presetID="10" presetClass="entr" presetSubtype="0" fill="hold" nodeType="withEffect">
                                  <p:stCondLst>
                                    <p:cond delay="0"/>
                                  </p:stCondLst>
                                  <p:childTnLst>
                                    <p:set>
                                      <p:cBhvr>
                                        <p:cTn id="15" dur="1" fill="hold">
                                          <p:stCondLst>
                                            <p:cond delay="0"/>
                                          </p:stCondLst>
                                        </p:cTn>
                                        <p:tgtEl>
                                          <p:spTgt spid="6153"/>
                                        </p:tgtEl>
                                        <p:attrNameLst>
                                          <p:attrName>style.visibility</p:attrName>
                                        </p:attrNameLst>
                                      </p:cBhvr>
                                      <p:to>
                                        <p:strVal val="visible"/>
                                      </p:to>
                                    </p:set>
                                    <p:animEffect transition="in" filter="fade">
                                      <p:cBhvr>
                                        <p:cTn id="16" dur="2000"/>
                                        <p:tgtEl>
                                          <p:spTgt spid="61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8" grpId="0" animBg="1"/>
      <p:bldP spid="614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3" name="Picture 5" descr="0_471cf_c3b49077_XL"/>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7174" name="WordArt 6"/>
          <p:cNvSpPr>
            <a:spLocks noChangeArrowheads="1" noChangeShapeType="1" noTextEdit="1"/>
          </p:cNvSpPr>
          <p:nvPr/>
        </p:nvSpPr>
        <p:spPr bwMode="auto">
          <a:xfrm>
            <a:off x="971550" y="333375"/>
            <a:ext cx="4032250" cy="935038"/>
          </a:xfrm>
          <a:prstGeom prst="rect">
            <a:avLst/>
          </a:prstGeom>
        </p:spPr>
        <p:txBody>
          <a:bodyPr wrap="none" fromWordArt="1">
            <a:prstTxWarp prst="textPlain">
              <a:avLst>
                <a:gd name="adj" fmla="val 50000"/>
              </a:avLst>
            </a:prstTxWarp>
          </a:bodyPr>
          <a:lstStyle/>
          <a:p>
            <a:pPr algn="ctr"/>
            <a:r>
              <a:rPr lang="ru-RU" sz="3600" b="1" kern="10">
                <a:ln w="9525">
                  <a:noFill/>
                  <a:round/>
                  <a:headEnd/>
                  <a:tailEnd/>
                </a:ln>
                <a:gradFill rotWithShape="0">
                  <a:gsLst>
                    <a:gs pos="0">
                      <a:schemeClr val="accent2"/>
                    </a:gs>
                    <a:gs pos="50000">
                      <a:srgbClr val="660066"/>
                    </a:gs>
                    <a:gs pos="100000">
                      <a:schemeClr val="accent2"/>
                    </a:gs>
                  </a:gsLst>
                  <a:lin ang="5400000" scaled="1"/>
                </a:gradFill>
                <a:effectLst>
                  <a:outerShdw dist="35921" dir="2700000" algn="ctr" rotWithShape="0">
                    <a:schemeClr val="accent2">
                      <a:alpha val="80000"/>
                    </a:schemeClr>
                  </a:outerShdw>
                </a:effectLst>
                <a:latin typeface="Arial Unicode MS"/>
                <a:ea typeface="Arial Unicode MS"/>
                <a:cs typeface="Arial Unicode MS"/>
              </a:rPr>
              <a:t>Жар-Жар</a:t>
            </a:r>
          </a:p>
        </p:txBody>
      </p:sp>
      <p:sp>
        <p:nvSpPr>
          <p:cNvPr id="7175" name="Text Box 7"/>
          <p:cNvSpPr txBox="1">
            <a:spLocks noChangeArrowheads="1"/>
          </p:cNvSpPr>
          <p:nvPr/>
        </p:nvSpPr>
        <p:spPr bwMode="auto">
          <a:xfrm>
            <a:off x="250825" y="1341438"/>
            <a:ext cx="5616575" cy="4737100"/>
          </a:xfrm>
          <a:prstGeom prst="rect">
            <a:avLst/>
          </a:prstGeom>
          <a:noFill/>
          <a:ln w="9525">
            <a:noFill/>
            <a:miter lim="800000"/>
            <a:headEnd/>
            <a:tailEnd/>
          </a:ln>
          <a:effectLst/>
        </p:spPr>
        <p:txBody>
          <a:bodyPr>
            <a:spAutoFit/>
          </a:bodyPr>
          <a:lstStyle/>
          <a:p>
            <a:pPr>
              <a:spcBef>
                <a:spcPct val="50000"/>
              </a:spcBef>
            </a:pPr>
            <a:r>
              <a:rPr lang="ru-RU" sz="1600" b="1"/>
              <a:t>  </a:t>
            </a:r>
            <a:r>
              <a:rPr lang="ru-RU" sz="1600" b="1">
                <a:solidFill>
                  <a:srgbClr val="660066"/>
                </a:solidFill>
                <a:latin typeface="Arial Unicode MS" pitchFamily="34" charset="-128"/>
                <a:ea typeface="Arial Unicode MS" pitchFamily="34" charset="-128"/>
                <a:cs typeface="Arial Unicode MS" pitchFamily="34" charset="-128"/>
              </a:rPr>
              <a:t>Жар-жар</a:t>
            </a:r>
            <a:r>
              <a:rPr lang="ru-RU" sz="1600">
                <a:solidFill>
                  <a:srgbClr val="660066"/>
                </a:solidFill>
                <a:latin typeface="Arial Unicode MS" pitchFamily="34" charset="-128"/>
                <a:ea typeface="Arial Unicode MS" pitchFamily="34" charset="-128"/>
                <a:cs typeface="Arial Unicode MS" pitchFamily="34" charset="-128"/>
              </a:rPr>
              <a:t> — қазақ халқының тұрмыс-салт жырларының ежелден келе жатқан жанрлық түрінің бірі. Ол қыздың ұзатылатын тойы аяқталып, аттанар алдында орындалады. Күйеу бастаған жігіттер жағы атқа мініп келіп, отау үйдің сыртынан жабықты ашып өлең бастайды.Сәукелесін киіп отаудағы шымылдық ішінде отырған қалыңдықты қоршаған жақын жеңгелері мен бойжеткен құрбылары қыздың атынан жауап өлең айтады. Осылай айтыс түрінде орындалатын жауаптасу өлеңінде қыздар жағы оң жақта еркелеген қыз ғұмырдың өтіп бара жатқанына, өмірдің өткіншілігіне өкініш білдіреді. Жат жұртқа барғанда ата-анасы мен туған-туысқандарының, құрбы-құрдастарының орыны толмайтындығын өлеңге қосып, әлі де болса ойнап-күліп жүре тұруға мұрша бермей аттандырып жатқан ата-анасына наразылығын білдіреді. Өз кезегінде жігіттер жағы ерге шығып, бала сүйіп, түтін түтетудің атадан қалған жол екендігін айтып, ол жаққа барғанда қайын жұртының туған-туыстарын жоқтатпайтындығын айтады. </a:t>
            </a:r>
          </a:p>
        </p:txBody>
      </p:sp>
    </p:spTree>
  </p:cSld>
  <p:clrMapOvr>
    <a:masterClrMapping/>
  </p:clrMapOvr>
  <p:transition spd="med">
    <p:spli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174"/>
                                        </p:tgtEl>
                                        <p:attrNameLst>
                                          <p:attrName>style.visibility</p:attrName>
                                        </p:attrNameLst>
                                      </p:cBhvr>
                                      <p:to>
                                        <p:strVal val="visible"/>
                                      </p:to>
                                    </p:set>
                                    <p:animEffect transition="in" filter="fade">
                                      <p:cBhvr>
                                        <p:cTn id="7" dur="2000"/>
                                        <p:tgtEl>
                                          <p:spTgt spid="717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175"/>
                                        </p:tgtEl>
                                        <p:attrNameLst>
                                          <p:attrName>style.visibility</p:attrName>
                                        </p:attrNameLst>
                                      </p:cBhvr>
                                      <p:to>
                                        <p:strVal val="visible"/>
                                      </p:to>
                                    </p:set>
                                    <p:animEffect transition="in" filter="fade">
                                      <p:cBhvr>
                                        <p:cTn id="10" dur="2000"/>
                                        <p:tgtEl>
                                          <p:spTgt spid="71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4" grpId="0" animBg="1"/>
      <p:bldP spid="717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7" name="Picture 5" descr="Картинка 201 из 46275"/>
          <p:cNvPicPr>
            <a:picLocks noChangeAspect="1" noChangeArrowheads="1"/>
          </p:cNvPicPr>
          <p:nvPr/>
        </p:nvPicPr>
        <p:blipFill>
          <a:blip r:embed="rId2"/>
          <a:srcRect/>
          <a:stretch>
            <a:fillRect/>
          </a:stretch>
        </p:blipFill>
        <p:spPr bwMode="auto">
          <a:xfrm>
            <a:off x="0" y="0"/>
            <a:ext cx="9144000" cy="6837363"/>
          </a:xfrm>
          <a:prstGeom prst="rect">
            <a:avLst/>
          </a:prstGeom>
          <a:noFill/>
        </p:spPr>
      </p:pic>
      <p:sp>
        <p:nvSpPr>
          <p:cNvPr id="8199" name="AutoShape 7"/>
          <p:cNvSpPr>
            <a:spLocks noChangeArrowheads="1"/>
          </p:cNvSpPr>
          <p:nvPr/>
        </p:nvSpPr>
        <p:spPr bwMode="auto">
          <a:xfrm>
            <a:off x="2195513" y="2349500"/>
            <a:ext cx="1657350" cy="503238"/>
          </a:xfrm>
          <a:prstGeom prst="roundRect">
            <a:avLst>
              <a:gd name="adj" fmla="val 16667"/>
            </a:avLst>
          </a:prstGeom>
          <a:solidFill>
            <a:schemeClr val="accent1"/>
          </a:solidFill>
          <a:ln w="9525">
            <a:solidFill>
              <a:schemeClr val="tx1"/>
            </a:solidFill>
            <a:round/>
            <a:headEnd/>
            <a:tailEnd/>
          </a:ln>
          <a:effectLst/>
        </p:spPr>
        <p:txBody>
          <a:bodyPr wrap="none" anchor="ctr"/>
          <a:lstStyle/>
          <a:p>
            <a:endParaRPr lang="ru-RU"/>
          </a:p>
        </p:txBody>
      </p:sp>
      <p:sp>
        <p:nvSpPr>
          <p:cNvPr id="8204" name="AutoShape 12"/>
          <p:cNvSpPr>
            <a:spLocks noChangeArrowheads="1"/>
          </p:cNvSpPr>
          <p:nvPr/>
        </p:nvSpPr>
        <p:spPr bwMode="auto">
          <a:xfrm>
            <a:off x="3995738" y="2349500"/>
            <a:ext cx="1657350" cy="503238"/>
          </a:xfrm>
          <a:prstGeom prst="roundRect">
            <a:avLst>
              <a:gd name="adj" fmla="val 16667"/>
            </a:avLst>
          </a:prstGeom>
          <a:solidFill>
            <a:srgbClr val="FF99CC"/>
          </a:solidFill>
          <a:ln w="9525">
            <a:solidFill>
              <a:schemeClr val="tx1"/>
            </a:solidFill>
            <a:round/>
            <a:headEnd/>
            <a:tailEnd/>
          </a:ln>
          <a:effectLst/>
        </p:spPr>
        <p:txBody>
          <a:bodyPr wrap="none" anchor="ctr"/>
          <a:lstStyle/>
          <a:p>
            <a:endParaRPr lang="ru-RU"/>
          </a:p>
        </p:txBody>
      </p:sp>
      <p:sp>
        <p:nvSpPr>
          <p:cNvPr id="8205" name="AutoShape 13"/>
          <p:cNvSpPr>
            <a:spLocks noChangeArrowheads="1"/>
          </p:cNvSpPr>
          <p:nvPr/>
        </p:nvSpPr>
        <p:spPr bwMode="auto">
          <a:xfrm>
            <a:off x="5795963" y="2349500"/>
            <a:ext cx="1657350" cy="503238"/>
          </a:xfrm>
          <a:prstGeom prst="roundRect">
            <a:avLst>
              <a:gd name="adj" fmla="val 16667"/>
            </a:avLst>
          </a:prstGeom>
          <a:solidFill>
            <a:srgbClr val="FFFF99"/>
          </a:solidFill>
          <a:ln w="9525">
            <a:solidFill>
              <a:schemeClr val="tx1"/>
            </a:solidFill>
            <a:round/>
            <a:headEnd/>
            <a:tailEnd/>
          </a:ln>
          <a:effectLst/>
        </p:spPr>
        <p:txBody>
          <a:bodyPr wrap="none" anchor="ctr"/>
          <a:lstStyle/>
          <a:p>
            <a:endParaRPr lang="ru-RU"/>
          </a:p>
        </p:txBody>
      </p:sp>
      <p:sp>
        <p:nvSpPr>
          <p:cNvPr id="8206" name="WordArt 14"/>
          <p:cNvSpPr>
            <a:spLocks noChangeArrowheads="1" noChangeShapeType="1" noTextEdit="1"/>
          </p:cNvSpPr>
          <p:nvPr/>
        </p:nvSpPr>
        <p:spPr bwMode="auto">
          <a:xfrm>
            <a:off x="4140200" y="1557338"/>
            <a:ext cx="1390650" cy="523875"/>
          </a:xfrm>
          <a:prstGeom prst="rect">
            <a:avLst/>
          </a:prstGeom>
        </p:spPr>
        <p:txBody>
          <a:bodyPr wrap="none" fromWordArt="1">
            <a:prstTxWarp prst="textPlain">
              <a:avLst>
                <a:gd name="adj" fmla="val 50000"/>
              </a:avLst>
            </a:prstTxWarp>
          </a:bodyPr>
          <a:lstStyle/>
          <a:p>
            <a:pPr algn="ctr"/>
            <a:r>
              <a:rPr lang="ru-RU" sz="3600" i="1" kern="10">
                <a:ln w="9525">
                  <a:solidFill>
                    <a:srgbClr val="000000"/>
                  </a:solidFill>
                  <a:round/>
                  <a:headEnd/>
                  <a:tailEnd/>
                </a:ln>
                <a:solidFill>
                  <a:srgbClr val="FFFFFF"/>
                </a:solidFill>
                <a:effectLst>
                  <a:outerShdw dist="35921" dir="2700000" algn="ctr" rotWithShape="0">
                    <a:srgbClr val="808080">
                      <a:alpha val="80000"/>
                    </a:srgbClr>
                  </a:outerShdw>
                </a:effectLst>
                <a:latin typeface="Arial"/>
                <a:cs typeface="Arial"/>
              </a:rPr>
              <a:t>Сызба</a:t>
            </a:r>
          </a:p>
        </p:txBody>
      </p:sp>
      <p:sp>
        <p:nvSpPr>
          <p:cNvPr id="8207" name="WordArt 15"/>
          <p:cNvSpPr>
            <a:spLocks noChangeArrowheads="1" noChangeShapeType="1" noTextEdit="1"/>
          </p:cNvSpPr>
          <p:nvPr/>
        </p:nvSpPr>
        <p:spPr bwMode="auto">
          <a:xfrm>
            <a:off x="2339975" y="2492375"/>
            <a:ext cx="1371600" cy="288925"/>
          </a:xfrm>
          <a:prstGeom prst="rect">
            <a:avLst/>
          </a:prstGeom>
        </p:spPr>
        <p:txBody>
          <a:bodyPr wrap="none" fromWordArt="1">
            <a:prstTxWarp prst="textPlain">
              <a:avLst>
                <a:gd name="adj" fmla="val 50000"/>
              </a:avLst>
            </a:prstTxWarp>
          </a:bodyPr>
          <a:lstStyle/>
          <a:p>
            <a:pPr algn="ctr"/>
            <a:r>
              <a:rPr lang="ru-RU" sz="3600" kern="10">
                <a:ln w="9525">
                  <a:noFill/>
                  <a:round/>
                  <a:headEnd/>
                  <a:tailEnd/>
                </a:ln>
                <a:solidFill>
                  <a:srgbClr val="0000CC"/>
                </a:solidFill>
                <a:latin typeface="Arial Unicode MS"/>
                <a:ea typeface="Arial Unicode MS"/>
                <a:cs typeface="Arial Unicode MS"/>
              </a:rPr>
              <a:t>құдалық</a:t>
            </a:r>
          </a:p>
        </p:txBody>
      </p:sp>
      <p:sp>
        <p:nvSpPr>
          <p:cNvPr id="8208" name="WordArt 16"/>
          <p:cNvSpPr>
            <a:spLocks noChangeArrowheads="1" noChangeShapeType="1" noTextEdit="1"/>
          </p:cNvSpPr>
          <p:nvPr/>
        </p:nvSpPr>
        <p:spPr bwMode="auto">
          <a:xfrm>
            <a:off x="4067175" y="2420938"/>
            <a:ext cx="1516063" cy="360362"/>
          </a:xfrm>
          <a:prstGeom prst="rect">
            <a:avLst/>
          </a:prstGeom>
        </p:spPr>
        <p:txBody>
          <a:bodyPr wrap="none" fromWordArt="1">
            <a:prstTxWarp prst="textPlain">
              <a:avLst>
                <a:gd name="adj" fmla="val 50000"/>
              </a:avLst>
            </a:prstTxWarp>
          </a:bodyPr>
          <a:lstStyle/>
          <a:p>
            <a:pPr algn="ctr"/>
            <a:r>
              <a:rPr lang="ru-RU" sz="3600" kern="10">
                <a:ln w="9525">
                  <a:noFill/>
                  <a:round/>
                  <a:headEnd/>
                  <a:tailEnd/>
                </a:ln>
                <a:solidFill>
                  <a:srgbClr val="FF0000"/>
                </a:solidFill>
                <a:latin typeface="Arial Unicode MS"/>
                <a:ea typeface="Arial Unicode MS"/>
                <a:cs typeface="Arial Unicode MS"/>
              </a:rPr>
              <a:t>күйеу мен </a:t>
            </a:r>
          </a:p>
          <a:p>
            <a:pPr algn="ctr"/>
            <a:r>
              <a:rPr lang="ru-RU" sz="3600" kern="10">
                <a:ln w="9525">
                  <a:noFill/>
                  <a:round/>
                  <a:headEnd/>
                  <a:tailEnd/>
                </a:ln>
                <a:solidFill>
                  <a:srgbClr val="FF0000"/>
                </a:solidFill>
                <a:latin typeface="Arial Unicode MS"/>
                <a:ea typeface="Arial Unicode MS"/>
                <a:cs typeface="Arial Unicode MS"/>
              </a:rPr>
              <a:t>қыздың танысуы</a:t>
            </a:r>
          </a:p>
        </p:txBody>
      </p:sp>
      <p:sp>
        <p:nvSpPr>
          <p:cNvPr id="8209" name="WordArt 17"/>
          <p:cNvSpPr>
            <a:spLocks noChangeArrowheads="1" noChangeShapeType="1" noTextEdit="1"/>
          </p:cNvSpPr>
          <p:nvPr/>
        </p:nvSpPr>
        <p:spPr bwMode="auto">
          <a:xfrm>
            <a:off x="5940425" y="2492375"/>
            <a:ext cx="1371600" cy="288925"/>
          </a:xfrm>
          <a:prstGeom prst="rect">
            <a:avLst/>
          </a:prstGeom>
        </p:spPr>
        <p:txBody>
          <a:bodyPr wrap="none" fromWordArt="1">
            <a:prstTxWarp prst="textPlain">
              <a:avLst>
                <a:gd name="adj" fmla="val 50000"/>
              </a:avLst>
            </a:prstTxWarp>
          </a:bodyPr>
          <a:lstStyle/>
          <a:p>
            <a:pPr algn="ctr"/>
            <a:r>
              <a:rPr lang="ru-RU" sz="3600" kern="10">
                <a:ln w="9525">
                  <a:noFill/>
                  <a:round/>
                  <a:headEnd/>
                  <a:tailEnd/>
                </a:ln>
                <a:solidFill>
                  <a:srgbClr val="FF6600"/>
                </a:solidFill>
                <a:latin typeface="Arial Unicode MS"/>
                <a:ea typeface="Arial Unicode MS"/>
                <a:cs typeface="Arial Unicode MS"/>
              </a:rPr>
              <a:t>үйлену тойы</a:t>
            </a:r>
          </a:p>
        </p:txBody>
      </p:sp>
      <p:sp>
        <p:nvSpPr>
          <p:cNvPr id="8210" name="WordArt 18"/>
          <p:cNvSpPr>
            <a:spLocks noChangeArrowheads="1" noChangeShapeType="1" noTextEdit="1"/>
          </p:cNvSpPr>
          <p:nvPr/>
        </p:nvSpPr>
        <p:spPr bwMode="auto">
          <a:xfrm>
            <a:off x="2411413" y="3068638"/>
            <a:ext cx="1152525" cy="242887"/>
          </a:xfrm>
          <a:prstGeom prst="rect">
            <a:avLst/>
          </a:prstGeom>
        </p:spPr>
        <p:txBody>
          <a:bodyPr wrap="none" fromWordArt="1">
            <a:prstTxWarp prst="textPlain">
              <a:avLst>
                <a:gd name="adj" fmla="val 50000"/>
              </a:avLst>
            </a:prstTxWarp>
          </a:bodyPr>
          <a:lstStyle/>
          <a:p>
            <a:pPr algn="ctr"/>
            <a:r>
              <a:rPr lang="ru-RU" sz="3600" kern="10">
                <a:ln w="9525">
                  <a:noFill/>
                  <a:round/>
                  <a:headEnd/>
                  <a:tailEnd/>
                </a:ln>
                <a:solidFill>
                  <a:srgbClr val="0000CC"/>
                </a:solidFill>
                <a:latin typeface="Arial Unicode MS"/>
                <a:ea typeface="Arial Unicode MS"/>
                <a:cs typeface="Arial Unicode MS"/>
              </a:rPr>
              <a:t>құда түсу</a:t>
            </a:r>
          </a:p>
        </p:txBody>
      </p:sp>
      <p:sp>
        <p:nvSpPr>
          <p:cNvPr id="8211" name="WordArt 19"/>
          <p:cNvSpPr>
            <a:spLocks noChangeArrowheads="1" noChangeShapeType="1" noTextEdit="1"/>
          </p:cNvSpPr>
          <p:nvPr/>
        </p:nvSpPr>
        <p:spPr bwMode="auto">
          <a:xfrm>
            <a:off x="2411413" y="3429000"/>
            <a:ext cx="1152525" cy="242888"/>
          </a:xfrm>
          <a:prstGeom prst="rect">
            <a:avLst/>
          </a:prstGeom>
        </p:spPr>
        <p:txBody>
          <a:bodyPr wrap="none" fromWordArt="1">
            <a:prstTxWarp prst="textPlain">
              <a:avLst>
                <a:gd name="adj" fmla="val 50000"/>
              </a:avLst>
            </a:prstTxWarp>
          </a:bodyPr>
          <a:lstStyle/>
          <a:p>
            <a:pPr algn="ctr"/>
            <a:r>
              <a:rPr lang="ru-RU" sz="3600" kern="10">
                <a:ln w="9525">
                  <a:noFill/>
                  <a:round/>
                  <a:headEnd/>
                  <a:tailEnd/>
                </a:ln>
                <a:solidFill>
                  <a:srgbClr val="0000CC"/>
                </a:solidFill>
                <a:latin typeface="Arial Unicode MS"/>
                <a:ea typeface="Arial Unicode MS"/>
                <a:cs typeface="Arial Unicode MS"/>
              </a:rPr>
              <a:t>бата аяқ</a:t>
            </a:r>
          </a:p>
        </p:txBody>
      </p:sp>
      <p:sp>
        <p:nvSpPr>
          <p:cNvPr id="8212" name="WordArt 20"/>
          <p:cNvSpPr>
            <a:spLocks noChangeArrowheads="1" noChangeShapeType="1" noTextEdit="1"/>
          </p:cNvSpPr>
          <p:nvPr/>
        </p:nvSpPr>
        <p:spPr bwMode="auto">
          <a:xfrm>
            <a:off x="2411413" y="3789363"/>
            <a:ext cx="1152525" cy="242887"/>
          </a:xfrm>
          <a:prstGeom prst="rect">
            <a:avLst/>
          </a:prstGeom>
        </p:spPr>
        <p:txBody>
          <a:bodyPr wrap="none" fromWordArt="1">
            <a:prstTxWarp prst="textPlain">
              <a:avLst>
                <a:gd name="adj" fmla="val 50000"/>
              </a:avLst>
            </a:prstTxWarp>
          </a:bodyPr>
          <a:lstStyle/>
          <a:p>
            <a:pPr algn="ctr"/>
            <a:r>
              <a:rPr lang="ru-RU" sz="3600" kern="10">
                <a:ln w="9525">
                  <a:noFill/>
                  <a:round/>
                  <a:headEnd/>
                  <a:tailEnd/>
                </a:ln>
                <a:solidFill>
                  <a:srgbClr val="0000CC"/>
                </a:solidFill>
                <a:latin typeface="Arial Unicode MS"/>
                <a:ea typeface="Arial Unicode MS"/>
                <a:cs typeface="Arial Unicode MS"/>
              </a:rPr>
              <a:t>құда тартар</a:t>
            </a:r>
          </a:p>
        </p:txBody>
      </p:sp>
      <p:sp>
        <p:nvSpPr>
          <p:cNvPr id="8213" name="WordArt 21"/>
          <p:cNvSpPr>
            <a:spLocks noChangeArrowheads="1" noChangeShapeType="1" noTextEdit="1"/>
          </p:cNvSpPr>
          <p:nvPr/>
        </p:nvSpPr>
        <p:spPr bwMode="auto">
          <a:xfrm>
            <a:off x="2411413" y="4868863"/>
            <a:ext cx="1152525" cy="180975"/>
          </a:xfrm>
          <a:prstGeom prst="rect">
            <a:avLst/>
          </a:prstGeom>
        </p:spPr>
        <p:txBody>
          <a:bodyPr wrap="none" fromWordArt="1">
            <a:prstTxWarp prst="textPlain">
              <a:avLst>
                <a:gd name="adj" fmla="val 50000"/>
              </a:avLst>
            </a:prstTxWarp>
          </a:bodyPr>
          <a:lstStyle/>
          <a:p>
            <a:pPr algn="ctr"/>
            <a:r>
              <a:rPr lang="ru-RU" sz="3600" kern="10">
                <a:ln w="9525">
                  <a:noFill/>
                  <a:round/>
                  <a:headEnd/>
                  <a:tailEnd/>
                </a:ln>
                <a:solidFill>
                  <a:srgbClr val="0000CC"/>
                </a:solidFill>
                <a:latin typeface="Arial Unicode MS"/>
                <a:ea typeface="Arial Unicode MS"/>
                <a:cs typeface="Arial Unicode MS"/>
              </a:rPr>
              <a:t>калын мал</a:t>
            </a:r>
          </a:p>
        </p:txBody>
      </p:sp>
      <p:sp>
        <p:nvSpPr>
          <p:cNvPr id="8214" name="WordArt 22"/>
          <p:cNvSpPr>
            <a:spLocks noChangeArrowheads="1" noChangeShapeType="1" noTextEdit="1"/>
          </p:cNvSpPr>
          <p:nvPr/>
        </p:nvSpPr>
        <p:spPr bwMode="auto">
          <a:xfrm>
            <a:off x="2339975" y="4149725"/>
            <a:ext cx="1371600" cy="288925"/>
          </a:xfrm>
          <a:prstGeom prst="rect">
            <a:avLst/>
          </a:prstGeom>
        </p:spPr>
        <p:txBody>
          <a:bodyPr wrap="none" fromWordArt="1">
            <a:prstTxWarp prst="textPlain">
              <a:avLst>
                <a:gd name="adj" fmla="val 50000"/>
              </a:avLst>
            </a:prstTxWarp>
          </a:bodyPr>
          <a:lstStyle/>
          <a:p>
            <a:pPr algn="ctr"/>
            <a:r>
              <a:rPr lang="ru-RU" sz="3600" kern="10">
                <a:ln w="9525">
                  <a:noFill/>
                  <a:round/>
                  <a:headEnd/>
                  <a:tailEnd/>
                </a:ln>
                <a:solidFill>
                  <a:srgbClr val="0000CC"/>
                </a:solidFill>
                <a:latin typeface="Arial Unicode MS"/>
                <a:ea typeface="Arial Unicode MS"/>
                <a:cs typeface="Arial Unicode MS"/>
              </a:rPr>
              <a:t>балдыз калын</a:t>
            </a:r>
          </a:p>
        </p:txBody>
      </p:sp>
      <p:sp>
        <p:nvSpPr>
          <p:cNvPr id="8215" name="WordArt 23"/>
          <p:cNvSpPr>
            <a:spLocks noChangeArrowheads="1" noChangeShapeType="1" noTextEdit="1"/>
          </p:cNvSpPr>
          <p:nvPr/>
        </p:nvSpPr>
        <p:spPr bwMode="auto">
          <a:xfrm>
            <a:off x="2339975" y="4508500"/>
            <a:ext cx="1371600" cy="288925"/>
          </a:xfrm>
          <a:prstGeom prst="rect">
            <a:avLst/>
          </a:prstGeom>
        </p:spPr>
        <p:txBody>
          <a:bodyPr wrap="none" fromWordArt="1">
            <a:prstTxWarp prst="textPlain">
              <a:avLst>
                <a:gd name="adj" fmla="val 50000"/>
              </a:avLst>
            </a:prstTxWarp>
          </a:bodyPr>
          <a:lstStyle/>
          <a:p>
            <a:pPr algn="ctr"/>
            <a:r>
              <a:rPr lang="ru-RU" sz="3600" kern="10">
                <a:ln w="9525">
                  <a:noFill/>
                  <a:round/>
                  <a:headEnd/>
                  <a:tailEnd/>
                </a:ln>
                <a:solidFill>
                  <a:srgbClr val="0000CC"/>
                </a:solidFill>
                <a:latin typeface="Arial Unicode MS"/>
                <a:ea typeface="Arial Unicode MS"/>
                <a:cs typeface="Arial Unicode MS"/>
              </a:rPr>
              <a:t>құйрык-бауыр</a:t>
            </a:r>
          </a:p>
        </p:txBody>
      </p:sp>
      <p:sp>
        <p:nvSpPr>
          <p:cNvPr id="8216" name="WordArt 24"/>
          <p:cNvSpPr>
            <a:spLocks noChangeArrowheads="1" noChangeShapeType="1" noTextEdit="1"/>
          </p:cNvSpPr>
          <p:nvPr/>
        </p:nvSpPr>
        <p:spPr bwMode="auto">
          <a:xfrm>
            <a:off x="2411413" y="5516563"/>
            <a:ext cx="1152525" cy="242887"/>
          </a:xfrm>
          <a:prstGeom prst="rect">
            <a:avLst/>
          </a:prstGeom>
        </p:spPr>
        <p:txBody>
          <a:bodyPr wrap="none" fromWordArt="1">
            <a:prstTxWarp prst="textPlain">
              <a:avLst>
                <a:gd name="adj" fmla="val 50000"/>
              </a:avLst>
            </a:prstTxWarp>
          </a:bodyPr>
          <a:lstStyle/>
          <a:p>
            <a:pPr algn="ctr"/>
            <a:r>
              <a:rPr lang="ru-RU" sz="3600" kern="10">
                <a:ln w="9525">
                  <a:noFill/>
                  <a:round/>
                  <a:headEnd/>
                  <a:tailEnd/>
                </a:ln>
                <a:solidFill>
                  <a:srgbClr val="0000CC"/>
                </a:solidFill>
                <a:latin typeface="Arial Unicode MS"/>
                <a:ea typeface="Arial Unicode MS"/>
                <a:cs typeface="Arial Unicode MS"/>
              </a:rPr>
              <a:t>қынамедне</a:t>
            </a:r>
          </a:p>
        </p:txBody>
      </p:sp>
      <p:sp>
        <p:nvSpPr>
          <p:cNvPr id="8217" name="WordArt 25"/>
          <p:cNvSpPr>
            <a:spLocks noChangeArrowheads="1" noChangeShapeType="1" noTextEdit="1"/>
          </p:cNvSpPr>
          <p:nvPr/>
        </p:nvSpPr>
        <p:spPr bwMode="auto">
          <a:xfrm>
            <a:off x="2411413" y="5157788"/>
            <a:ext cx="1152525" cy="242887"/>
          </a:xfrm>
          <a:prstGeom prst="rect">
            <a:avLst/>
          </a:prstGeom>
        </p:spPr>
        <p:txBody>
          <a:bodyPr wrap="none" fromWordArt="1">
            <a:prstTxWarp prst="textPlain">
              <a:avLst>
                <a:gd name="adj" fmla="val 50000"/>
              </a:avLst>
            </a:prstTxWarp>
          </a:bodyPr>
          <a:lstStyle/>
          <a:p>
            <a:pPr algn="ctr"/>
            <a:r>
              <a:rPr lang="ru-RU" sz="3600" kern="10">
                <a:ln w="9525">
                  <a:noFill/>
                  <a:round/>
                  <a:headEnd/>
                  <a:tailEnd/>
                </a:ln>
                <a:solidFill>
                  <a:srgbClr val="0000CC"/>
                </a:solidFill>
                <a:latin typeface="Arial Unicode MS"/>
                <a:ea typeface="Arial Unicode MS"/>
                <a:cs typeface="Arial Unicode MS"/>
              </a:rPr>
              <a:t>қыз қашар</a:t>
            </a:r>
          </a:p>
        </p:txBody>
      </p:sp>
      <p:sp>
        <p:nvSpPr>
          <p:cNvPr id="8218" name="WordArt 26"/>
          <p:cNvSpPr>
            <a:spLocks noChangeArrowheads="1" noChangeShapeType="1" noTextEdit="1"/>
          </p:cNvSpPr>
          <p:nvPr/>
        </p:nvSpPr>
        <p:spPr bwMode="auto">
          <a:xfrm>
            <a:off x="4211638" y="3068638"/>
            <a:ext cx="1152525" cy="242887"/>
          </a:xfrm>
          <a:prstGeom prst="rect">
            <a:avLst/>
          </a:prstGeom>
        </p:spPr>
        <p:txBody>
          <a:bodyPr wrap="none" fromWordArt="1">
            <a:prstTxWarp prst="textPlain">
              <a:avLst>
                <a:gd name="adj" fmla="val 50000"/>
              </a:avLst>
            </a:prstTxWarp>
          </a:bodyPr>
          <a:lstStyle/>
          <a:p>
            <a:pPr algn="ctr"/>
            <a:r>
              <a:rPr lang="ru-RU" sz="3600" kern="10">
                <a:ln w="9525">
                  <a:noFill/>
                  <a:round/>
                  <a:headEnd/>
                  <a:tailEnd/>
                </a:ln>
                <a:solidFill>
                  <a:srgbClr val="FF0000"/>
                </a:solidFill>
                <a:latin typeface="Arial Unicode MS"/>
                <a:ea typeface="Arial Unicode MS"/>
                <a:cs typeface="Arial Unicode MS"/>
              </a:rPr>
              <a:t>қыз айттыру</a:t>
            </a:r>
          </a:p>
        </p:txBody>
      </p:sp>
      <p:sp>
        <p:nvSpPr>
          <p:cNvPr id="8219" name="WordArt 27"/>
          <p:cNvSpPr>
            <a:spLocks noChangeArrowheads="1" noChangeShapeType="1" noTextEdit="1"/>
          </p:cNvSpPr>
          <p:nvPr/>
        </p:nvSpPr>
        <p:spPr bwMode="auto">
          <a:xfrm>
            <a:off x="4284663" y="3429000"/>
            <a:ext cx="1008062" cy="215900"/>
          </a:xfrm>
          <a:prstGeom prst="rect">
            <a:avLst/>
          </a:prstGeom>
        </p:spPr>
        <p:txBody>
          <a:bodyPr wrap="none" fromWordArt="1">
            <a:prstTxWarp prst="textPlain">
              <a:avLst>
                <a:gd name="adj" fmla="val 50000"/>
              </a:avLst>
            </a:prstTxWarp>
          </a:bodyPr>
          <a:lstStyle/>
          <a:p>
            <a:pPr algn="ctr"/>
            <a:r>
              <a:rPr lang="ru-RU" sz="3600" kern="10">
                <a:ln w="9525">
                  <a:noFill/>
                  <a:round/>
                  <a:headEnd/>
                  <a:tailEnd/>
                </a:ln>
                <a:solidFill>
                  <a:srgbClr val="FF0000"/>
                </a:solidFill>
                <a:latin typeface="Arial Unicode MS"/>
                <a:ea typeface="Arial Unicode MS"/>
                <a:cs typeface="Arial Unicode MS"/>
              </a:rPr>
              <a:t>қыз көру</a:t>
            </a:r>
          </a:p>
        </p:txBody>
      </p:sp>
      <p:sp>
        <p:nvSpPr>
          <p:cNvPr id="8220" name="WordArt 28"/>
          <p:cNvSpPr>
            <a:spLocks noChangeArrowheads="1" noChangeShapeType="1" noTextEdit="1"/>
          </p:cNvSpPr>
          <p:nvPr/>
        </p:nvSpPr>
        <p:spPr bwMode="auto">
          <a:xfrm>
            <a:off x="4211638" y="3789363"/>
            <a:ext cx="1081087" cy="215900"/>
          </a:xfrm>
          <a:prstGeom prst="rect">
            <a:avLst/>
          </a:prstGeom>
        </p:spPr>
        <p:txBody>
          <a:bodyPr wrap="none" fromWordArt="1">
            <a:prstTxWarp prst="textPlain">
              <a:avLst>
                <a:gd name="adj" fmla="val 50000"/>
              </a:avLst>
            </a:prstTxWarp>
          </a:bodyPr>
          <a:lstStyle/>
          <a:p>
            <a:pPr algn="ctr"/>
            <a:r>
              <a:rPr lang="ru-RU" sz="3600" kern="10">
                <a:ln w="9525">
                  <a:noFill/>
                  <a:round/>
                  <a:headEnd/>
                  <a:tailEnd/>
                </a:ln>
                <a:solidFill>
                  <a:srgbClr val="FF0000"/>
                </a:solidFill>
                <a:latin typeface="Arial Unicode MS"/>
                <a:ea typeface="Arial Unicode MS"/>
                <a:cs typeface="Arial Unicode MS"/>
              </a:rPr>
              <a:t>шеге шапан</a:t>
            </a:r>
          </a:p>
        </p:txBody>
      </p:sp>
      <p:sp>
        <p:nvSpPr>
          <p:cNvPr id="8235" name="WordArt 43"/>
          <p:cNvSpPr>
            <a:spLocks noChangeArrowheads="1" noChangeShapeType="1" noTextEdit="1"/>
          </p:cNvSpPr>
          <p:nvPr/>
        </p:nvSpPr>
        <p:spPr bwMode="auto">
          <a:xfrm>
            <a:off x="6011863" y="3068638"/>
            <a:ext cx="1152525" cy="242887"/>
          </a:xfrm>
          <a:prstGeom prst="rect">
            <a:avLst/>
          </a:prstGeom>
        </p:spPr>
        <p:txBody>
          <a:bodyPr wrap="none" fromWordArt="1">
            <a:prstTxWarp prst="textPlain">
              <a:avLst>
                <a:gd name="adj" fmla="val 50000"/>
              </a:avLst>
            </a:prstTxWarp>
          </a:bodyPr>
          <a:lstStyle/>
          <a:p>
            <a:pPr algn="ctr"/>
            <a:r>
              <a:rPr lang="ru-RU" sz="3600" kern="10">
                <a:ln w="9525">
                  <a:noFill/>
                  <a:round/>
                  <a:headEnd/>
                  <a:tailEnd/>
                </a:ln>
                <a:solidFill>
                  <a:srgbClr val="FF6600"/>
                </a:solidFill>
                <a:latin typeface="Arial Unicode MS"/>
                <a:ea typeface="Arial Unicode MS"/>
                <a:cs typeface="Arial Unicode MS"/>
              </a:rPr>
              <a:t>сәукеле кигізу</a:t>
            </a:r>
          </a:p>
        </p:txBody>
      </p:sp>
      <p:sp>
        <p:nvSpPr>
          <p:cNvPr id="8236" name="WordArt 44"/>
          <p:cNvSpPr>
            <a:spLocks noChangeArrowheads="1" noChangeShapeType="1" noTextEdit="1"/>
          </p:cNvSpPr>
          <p:nvPr/>
        </p:nvSpPr>
        <p:spPr bwMode="auto">
          <a:xfrm>
            <a:off x="6011863" y="3429000"/>
            <a:ext cx="1152525" cy="242888"/>
          </a:xfrm>
          <a:prstGeom prst="rect">
            <a:avLst/>
          </a:prstGeom>
        </p:spPr>
        <p:txBody>
          <a:bodyPr wrap="none" fromWordArt="1">
            <a:prstTxWarp prst="textPlain">
              <a:avLst>
                <a:gd name="adj" fmla="val 50000"/>
              </a:avLst>
            </a:prstTxWarp>
          </a:bodyPr>
          <a:lstStyle/>
          <a:p>
            <a:pPr algn="ctr"/>
            <a:r>
              <a:rPr lang="ru-RU" sz="3600" kern="10">
                <a:ln w="9525">
                  <a:noFill/>
                  <a:round/>
                  <a:headEnd/>
                  <a:tailEnd/>
                </a:ln>
                <a:solidFill>
                  <a:srgbClr val="FF6600"/>
                </a:solidFill>
                <a:latin typeface="Arial Unicode MS"/>
                <a:ea typeface="Arial Unicode MS"/>
                <a:cs typeface="Arial Unicode MS"/>
              </a:rPr>
              <a:t>тоймалы</a:t>
            </a:r>
          </a:p>
        </p:txBody>
      </p:sp>
      <p:sp>
        <p:nvSpPr>
          <p:cNvPr id="8237" name="WordArt 45"/>
          <p:cNvSpPr>
            <a:spLocks noChangeArrowheads="1" noChangeShapeType="1" noTextEdit="1"/>
          </p:cNvSpPr>
          <p:nvPr/>
        </p:nvSpPr>
        <p:spPr bwMode="auto">
          <a:xfrm>
            <a:off x="6011863" y="3789363"/>
            <a:ext cx="1152525" cy="242887"/>
          </a:xfrm>
          <a:prstGeom prst="rect">
            <a:avLst/>
          </a:prstGeom>
        </p:spPr>
        <p:txBody>
          <a:bodyPr wrap="none" fromWordArt="1">
            <a:prstTxWarp prst="textPlain">
              <a:avLst>
                <a:gd name="adj" fmla="val 50000"/>
              </a:avLst>
            </a:prstTxWarp>
          </a:bodyPr>
          <a:lstStyle/>
          <a:p>
            <a:pPr algn="ctr"/>
            <a:r>
              <a:rPr lang="ru-RU" sz="3600" kern="10">
                <a:ln w="9525">
                  <a:noFill/>
                  <a:round/>
                  <a:headEnd/>
                  <a:tailEnd/>
                </a:ln>
                <a:solidFill>
                  <a:srgbClr val="FF6600"/>
                </a:solidFill>
                <a:latin typeface="Arial Unicode MS"/>
                <a:ea typeface="Arial Unicode MS"/>
                <a:cs typeface="Arial Unicode MS"/>
              </a:rPr>
              <a:t>қыз тынасу</a:t>
            </a:r>
          </a:p>
        </p:txBody>
      </p:sp>
      <p:sp>
        <p:nvSpPr>
          <p:cNvPr id="8238" name="WordArt 46"/>
          <p:cNvSpPr>
            <a:spLocks noChangeArrowheads="1" noChangeShapeType="1" noTextEdit="1"/>
          </p:cNvSpPr>
          <p:nvPr/>
        </p:nvSpPr>
        <p:spPr bwMode="auto">
          <a:xfrm>
            <a:off x="6084888" y="4724400"/>
            <a:ext cx="1152525" cy="180975"/>
          </a:xfrm>
          <a:prstGeom prst="rect">
            <a:avLst/>
          </a:prstGeom>
        </p:spPr>
        <p:txBody>
          <a:bodyPr wrap="none" fromWordArt="1">
            <a:prstTxWarp prst="textPlain">
              <a:avLst>
                <a:gd name="adj" fmla="val 50000"/>
              </a:avLst>
            </a:prstTxWarp>
          </a:bodyPr>
          <a:lstStyle/>
          <a:p>
            <a:pPr algn="ctr"/>
            <a:r>
              <a:rPr lang="ru-RU" sz="3600" kern="10">
                <a:ln w="9525">
                  <a:noFill/>
                  <a:round/>
                  <a:headEnd/>
                  <a:tailEnd/>
                </a:ln>
                <a:solidFill>
                  <a:srgbClr val="FF6600"/>
                </a:solidFill>
                <a:latin typeface="Arial Unicode MS"/>
                <a:ea typeface="Arial Unicode MS"/>
                <a:cs typeface="Arial Unicode MS"/>
              </a:rPr>
              <a:t>жар-жар</a:t>
            </a:r>
          </a:p>
        </p:txBody>
      </p:sp>
      <p:sp>
        <p:nvSpPr>
          <p:cNvPr id="8239" name="WordArt 47"/>
          <p:cNvSpPr>
            <a:spLocks noChangeArrowheads="1" noChangeShapeType="1" noTextEdit="1"/>
          </p:cNvSpPr>
          <p:nvPr/>
        </p:nvSpPr>
        <p:spPr bwMode="auto">
          <a:xfrm>
            <a:off x="6227763" y="4076700"/>
            <a:ext cx="792162" cy="215900"/>
          </a:xfrm>
          <a:prstGeom prst="rect">
            <a:avLst/>
          </a:prstGeom>
        </p:spPr>
        <p:txBody>
          <a:bodyPr wrap="none" fromWordArt="1">
            <a:prstTxWarp prst="textPlain">
              <a:avLst>
                <a:gd name="adj" fmla="val 50000"/>
              </a:avLst>
            </a:prstTxWarp>
          </a:bodyPr>
          <a:lstStyle/>
          <a:p>
            <a:pPr algn="ctr"/>
            <a:r>
              <a:rPr lang="ru-RU" sz="3600" kern="10">
                <a:ln w="9525">
                  <a:noFill/>
                  <a:round/>
                  <a:headEnd/>
                  <a:tailEnd/>
                </a:ln>
                <a:solidFill>
                  <a:srgbClr val="FF6600"/>
                </a:solidFill>
                <a:latin typeface="Arial Unicode MS"/>
                <a:ea typeface="Arial Unicode MS"/>
                <a:cs typeface="Arial Unicode MS"/>
              </a:rPr>
              <a:t>сыну</a:t>
            </a:r>
          </a:p>
        </p:txBody>
      </p:sp>
      <p:sp>
        <p:nvSpPr>
          <p:cNvPr id="8240" name="WordArt 48"/>
          <p:cNvSpPr>
            <a:spLocks noChangeArrowheads="1" noChangeShapeType="1" noTextEdit="1"/>
          </p:cNvSpPr>
          <p:nvPr/>
        </p:nvSpPr>
        <p:spPr bwMode="auto">
          <a:xfrm>
            <a:off x="6013450" y="4364038"/>
            <a:ext cx="1371600" cy="288925"/>
          </a:xfrm>
          <a:prstGeom prst="rect">
            <a:avLst/>
          </a:prstGeom>
        </p:spPr>
        <p:txBody>
          <a:bodyPr wrap="none" fromWordArt="1">
            <a:prstTxWarp prst="textPlain">
              <a:avLst>
                <a:gd name="adj" fmla="val 50000"/>
              </a:avLst>
            </a:prstTxWarp>
          </a:bodyPr>
          <a:lstStyle/>
          <a:p>
            <a:pPr algn="ctr"/>
            <a:r>
              <a:rPr lang="ru-RU" sz="3600" kern="10">
                <a:ln w="9525">
                  <a:noFill/>
                  <a:round/>
                  <a:headEnd/>
                  <a:tailEnd/>
                </a:ln>
                <a:solidFill>
                  <a:srgbClr val="FF6600"/>
                </a:solidFill>
                <a:latin typeface="Arial Unicode MS"/>
                <a:ea typeface="Arial Unicode MS"/>
                <a:cs typeface="Arial Unicode MS"/>
              </a:rPr>
              <a:t>қыз ұзату</a:t>
            </a:r>
          </a:p>
        </p:txBody>
      </p:sp>
      <p:sp>
        <p:nvSpPr>
          <p:cNvPr id="8241" name="WordArt 49"/>
          <p:cNvSpPr>
            <a:spLocks noChangeArrowheads="1" noChangeShapeType="1" noTextEdit="1"/>
          </p:cNvSpPr>
          <p:nvPr/>
        </p:nvSpPr>
        <p:spPr bwMode="auto">
          <a:xfrm>
            <a:off x="6084888" y="5372100"/>
            <a:ext cx="1152525" cy="242888"/>
          </a:xfrm>
          <a:prstGeom prst="rect">
            <a:avLst/>
          </a:prstGeom>
        </p:spPr>
        <p:txBody>
          <a:bodyPr wrap="none" fromWordArt="1">
            <a:prstTxWarp prst="textPlain">
              <a:avLst>
                <a:gd name="adj" fmla="val 50000"/>
              </a:avLst>
            </a:prstTxWarp>
          </a:bodyPr>
          <a:lstStyle/>
          <a:p>
            <a:pPr algn="ctr"/>
            <a:r>
              <a:rPr lang="ru-RU" sz="3600" kern="10">
                <a:ln w="9525">
                  <a:noFill/>
                  <a:round/>
                  <a:headEnd/>
                  <a:tailEnd/>
                </a:ln>
                <a:solidFill>
                  <a:srgbClr val="FF6600"/>
                </a:solidFill>
                <a:latin typeface="Arial Unicode MS"/>
                <a:ea typeface="Arial Unicode MS"/>
                <a:cs typeface="Arial Unicode MS"/>
              </a:rPr>
              <a:t>құттық</a:t>
            </a:r>
          </a:p>
        </p:txBody>
      </p:sp>
      <p:sp>
        <p:nvSpPr>
          <p:cNvPr id="8242" name="WordArt 50"/>
          <p:cNvSpPr>
            <a:spLocks noChangeArrowheads="1" noChangeShapeType="1" noTextEdit="1"/>
          </p:cNvSpPr>
          <p:nvPr/>
        </p:nvSpPr>
        <p:spPr bwMode="auto">
          <a:xfrm>
            <a:off x="6084888" y="5013325"/>
            <a:ext cx="1152525" cy="242888"/>
          </a:xfrm>
          <a:prstGeom prst="rect">
            <a:avLst/>
          </a:prstGeom>
        </p:spPr>
        <p:txBody>
          <a:bodyPr wrap="none" fromWordArt="1">
            <a:prstTxWarp prst="textPlain">
              <a:avLst>
                <a:gd name="adj" fmla="val 50000"/>
              </a:avLst>
            </a:prstTxWarp>
          </a:bodyPr>
          <a:lstStyle/>
          <a:p>
            <a:pPr algn="ctr"/>
            <a:r>
              <a:rPr lang="ru-RU" sz="3600" kern="10">
                <a:ln w="9525">
                  <a:noFill/>
                  <a:round/>
                  <a:headEnd/>
                  <a:tailEnd/>
                </a:ln>
                <a:solidFill>
                  <a:srgbClr val="FF6600"/>
                </a:solidFill>
                <a:latin typeface="Arial Unicode MS"/>
                <a:ea typeface="Arial Unicode MS"/>
                <a:cs typeface="Arial Unicode MS"/>
              </a:rPr>
              <a:t>беташар</a:t>
            </a:r>
          </a:p>
        </p:txBody>
      </p:sp>
    </p:spTree>
  </p:cSld>
  <p:clrMapOvr>
    <a:masterClrMapping/>
  </p:clrMapOvr>
  <p:transition spd="med">
    <p:split/>
  </p:transition>
  <p:timing>
    <p:tnLst>
      <p:par>
        <p:cTn id="1" dur="indefinite" restart="never" nodeType="tmRoot"/>
      </p:par>
    </p:tnLst>
  </p:timing>
</p:sld>
</file>

<file path=ppt/theme/theme1.xml><?xml version="1.0" encoding="utf-8"?>
<a:theme xmlns:a="http://schemas.openxmlformats.org/drawingml/2006/main" name="Оформление по умолчанию">
  <a:themeElements>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Оформление по умолчанию">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Оформление по умолчанию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Оформление по умолчанию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Оформление по умолчанию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Оформление по умолчанию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Оформление по умолчанию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Оформление по умолчанию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Оформление по умолчанию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Оформление по умолчанию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Оформление по умолчанию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Оформление по умолчанию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Оформление по умолчанию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84</TotalTime>
  <Words>685</Words>
  <Application>Microsoft Office PowerPoint</Application>
  <PresentationFormat>Экран (4:3)</PresentationFormat>
  <Paragraphs>38</Paragraphs>
  <Slides>7</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7</vt:i4>
      </vt:variant>
    </vt:vector>
  </HeadingPairs>
  <TitlesOfParts>
    <vt:vector size="10" baseType="lpstr">
      <vt:lpstr>Arial</vt:lpstr>
      <vt:lpstr>Arial Unicode MS</vt:lpstr>
      <vt:lpstr>Оформление по умолчанию</vt:lpstr>
      <vt:lpstr>Слайд 1</vt:lpstr>
      <vt:lpstr>Слайд 2</vt:lpstr>
      <vt:lpstr>Слайд 3</vt:lpstr>
      <vt:lpstr>Слайд 4</vt:lpstr>
      <vt:lpstr>Слайд 5</vt:lpstr>
      <vt:lpstr>Слайд 6</vt:lpstr>
      <vt:lpstr>Слайд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Александр</dc:creator>
  <cp:lastModifiedBy>User</cp:lastModifiedBy>
  <cp:revision>3</cp:revision>
  <dcterms:created xsi:type="dcterms:W3CDTF">2012-02-23T13:26:33Z</dcterms:created>
  <dcterms:modified xsi:type="dcterms:W3CDTF">2012-11-09T20:54:03Z</dcterms:modified>
</cp:coreProperties>
</file>