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2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B69D68-4B0C-4AD3-A216-EC4ED341924C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6BC8EA-689A-4DF1-9503-63145D3E8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iterek.kz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Алаш-Орда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Batang" pitchFamily="18" charset="-127"/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Общественная мысль и национальная идея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5881" y="6457890"/>
            <a:ext cx="20281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HomeWork.ucoz.kZ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5715040" cy="1077218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Общечеловеческие проблемы и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Алаш-Орда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18186"/>
            <a:ext cx="9144000" cy="4939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Monotype Corsiva" pitchFamily="66" charset="0"/>
              </a:rPr>
              <a:t>  Они поднимали проблемы свободы, национального освобождения, демократии, программа их партии была напрямую связана с мировой демократической мыслью. «Свобода, равенство, братство – это лозунги, которые появились на свет в XVIII веке, – писал </a:t>
            </a:r>
            <a:r>
              <a:rPr lang="ru-RU" sz="1500" dirty="0" err="1" smtClean="0">
                <a:latin typeface="Monotype Corsiva" pitchFamily="66" charset="0"/>
              </a:rPr>
              <a:t>Алихан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Букейханов</a:t>
            </a:r>
            <a:r>
              <a:rPr lang="ru-RU" sz="1500" dirty="0" smtClean="0">
                <a:latin typeface="Monotype Corsiva" pitchFamily="66" charset="0"/>
              </a:rPr>
              <a:t>. – Их провозгласили политические деятели Франции. Кто захочет, тот найдет о них в нашем Коране, Библии, в учении Будды, в философии Л.Н. Толстого. Иного пути к подлинному счастью и любви, как через них, нет. Отход от этого пути равносилен варварству».</a:t>
            </a:r>
          </a:p>
          <a:p>
            <a:endParaRPr lang="ru-RU" sz="1500" dirty="0">
              <a:latin typeface="Monotype Corsiva" pitchFamily="66" charset="0"/>
            </a:endParaRPr>
          </a:p>
          <a:p>
            <a:r>
              <a:rPr lang="ru-RU" sz="1500" dirty="0" smtClean="0">
                <a:latin typeface="Monotype Corsiva" pitchFamily="66" charset="0"/>
              </a:rPr>
              <a:t>  После присоединения Казахстана к России казахская общественная мысль развивалась в условиях колониальной зависимости. Однако никакая колонизация и никакая депрессия не смогли остановить общественную мысль, потому что мысль остановить нельзя. Заставить людей не думать невозможно. Можно на какое-то время перестать печатать их труды. Но жизнь показывает, что и эти запрещенные труды все равно увидят свет. </a:t>
            </a:r>
          </a:p>
          <a:p>
            <a:r>
              <a:rPr lang="ru-RU" sz="1500" dirty="0">
                <a:latin typeface="Monotype Corsiva" pitchFamily="66" charset="0"/>
              </a:rPr>
              <a:t> </a:t>
            </a:r>
            <a:endParaRPr lang="ru-RU" sz="1500" dirty="0" smtClean="0">
              <a:latin typeface="Monotype Corsiva" pitchFamily="66" charset="0"/>
            </a:endParaRPr>
          </a:p>
          <a:p>
            <a:r>
              <a:rPr lang="ru-RU" sz="1500" dirty="0" smtClean="0">
                <a:latin typeface="Monotype Corsiva" pitchFamily="66" charset="0"/>
              </a:rPr>
              <a:t>  По программе партии и умонастроению они – непосредственные предшественники нашей государственной независимости. Вместе с тем они не были готовы к Октябрьской революции. Многие из них, особенно </a:t>
            </a:r>
            <a:r>
              <a:rPr lang="ru-RU" sz="1500" dirty="0" err="1" smtClean="0">
                <a:latin typeface="Monotype Corsiva" pitchFamily="66" charset="0"/>
              </a:rPr>
              <a:t>Ахмет</a:t>
            </a:r>
            <a:r>
              <a:rPr lang="ru-RU" sz="1500" dirty="0" smtClean="0">
                <a:latin typeface="Monotype Corsiva" pitchFamily="66" charset="0"/>
              </a:rPr>
              <a:t> </a:t>
            </a:r>
            <a:r>
              <a:rPr lang="ru-RU" sz="1500" dirty="0" err="1" smtClean="0">
                <a:latin typeface="Monotype Corsiva" pitchFamily="66" charset="0"/>
              </a:rPr>
              <a:t>Байтурсынов</a:t>
            </a:r>
            <a:r>
              <a:rPr lang="ru-RU" sz="1500" dirty="0" smtClean="0">
                <a:latin typeface="Monotype Corsiva" pitchFamily="66" charset="0"/>
              </a:rPr>
              <a:t>, оставались верны своей позиции, хотя пытались служить советской власти. Работали в советских органах, были редакторами газет, занимались переводами, служили просвещению народа. </a:t>
            </a:r>
            <a:r>
              <a:rPr lang="ru-RU" sz="1500" dirty="0" err="1" smtClean="0">
                <a:latin typeface="Monotype Corsiva" pitchFamily="66" charset="0"/>
              </a:rPr>
              <a:t>Магжан</a:t>
            </a:r>
            <a:r>
              <a:rPr lang="ru-RU" sz="1500" dirty="0" smtClean="0">
                <a:latin typeface="Monotype Corsiva" pitchFamily="66" charset="0"/>
              </a:rPr>
              <a:t> Жумабаев писал: «Я вместе с 90 процентами, а не с десятью». Однако позже все они были обвинены в буржуазном национализме и расстреляны. </a:t>
            </a:r>
          </a:p>
          <a:p>
            <a:endParaRPr lang="ru-RU" sz="1500" dirty="0" smtClean="0">
              <a:latin typeface="Monotype Corsiva" pitchFamily="66" charset="0"/>
            </a:endParaRPr>
          </a:p>
          <a:p>
            <a:r>
              <a:rPr lang="ru-RU" sz="1500" dirty="0" smtClean="0">
                <a:latin typeface="Monotype Corsiva" pitchFamily="66" charset="0"/>
              </a:rPr>
              <a:t>  Таким образом, казахская общественная мысль никогда не стояла на одном месте, как, впрочем, никогда ничего не стоит на одном месте. Менялся общественный исторический процесс, вместе с нею – мысль, которая далее неизменно эволюционировала, и всякий раз – в связи с новыми проблемами. Все ее этапы были связаны с формированием новых судьбоносных идей, посредством которых они надеялись изменить к лучшему судьбу казахского народа.</a:t>
            </a:r>
            <a:endParaRPr lang="ru-RU" sz="15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chemeClr val="tx2">
                <a:lumMod val="20000"/>
                <a:lumOff val="80000"/>
              </a:schemeClr>
            </a:gs>
            <a:gs pos="75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14818"/>
            <a:ext cx="3286148" cy="24606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3884397" cy="923330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Заключение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142984"/>
            <a:ext cx="792961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 4 апреля 1919 года вышло постановление ВЦИК, в котором говорилось, что киргизы, принимавшие участие в гражданской войне против советской власти, а также члены и сотрудники бывшего национального киргизского правительства «</a:t>
            </a:r>
            <a:r>
              <a:rPr lang="ru-RU" sz="2000" dirty="0" err="1" smtClean="0">
                <a:latin typeface="Monotype Corsiva" pitchFamily="66" charset="0"/>
              </a:rPr>
              <a:t>Алаш-Орды</a:t>
            </a:r>
            <a:r>
              <a:rPr lang="ru-RU" sz="2000" dirty="0" smtClean="0">
                <a:latin typeface="Monotype Corsiva" pitchFamily="66" charset="0"/>
              </a:rPr>
              <a:t>» за прежнюю свою контрреволюционную деятельность никакому преследованию и наказанию не подлежат.	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  Однако все бывшие </a:t>
            </a:r>
            <a:r>
              <a:rPr lang="ru-RU" sz="2000" dirty="0" err="1" smtClean="0">
                <a:latin typeface="Monotype Corsiva" pitchFamily="66" charset="0"/>
              </a:rPr>
              <a:t>алашординцы</a:t>
            </a:r>
            <a:r>
              <a:rPr lang="ru-RU" sz="2000" dirty="0" smtClean="0">
                <a:latin typeface="Monotype Corsiva" pitchFamily="66" charset="0"/>
              </a:rPr>
              <a:t> подверглись репрессиям в 1920-х — 30-х годах. «</a:t>
            </a:r>
            <a:r>
              <a:rPr lang="ru-RU" sz="2000" dirty="0" err="1" smtClean="0">
                <a:latin typeface="Monotype Corsiva" pitchFamily="66" charset="0"/>
              </a:rPr>
              <a:t>Алаш-Орда</a:t>
            </a:r>
            <a:r>
              <a:rPr lang="ru-RU" sz="2000" dirty="0" smtClean="0">
                <a:latin typeface="Monotype Corsiva" pitchFamily="66" charset="0"/>
              </a:rPr>
              <a:t>» навсегда останется в памяти народа современного Казахстана.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000504"/>
            <a:ext cx="3972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Использованная литература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500570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0F9A"/>
                </a:solidFill>
                <a:sym typeface="Wingdings" pitchFamily="2" charset="2"/>
              </a:rPr>
              <a:t>*</a:t>
            </a:r>
            <a:r>
              <a:rPr lang="en-US" sz="2000" u="sng" dirty="0" smtClean="0">
                <a:solidFill>
                  <a:srgbClr val="000F9A"/>
                </a:solidFill>
              </a:rPr>
              <a:t>http://ru.wikipedia.org *http://yvision.kz *http://www.kazakh.ru</a:t>
            </a:r>
          </a:p>
          <a:p>
            <a:r>
              <a:rPr lang="en-US" sz="2000" u="sng" dirty="0" smtClean="0">
                <a:solidFill>
                  <a:srgbClr val="000F9A"/>
                </a:solidFill>
                <a:hlinkClick r:id="rId3"/>
              </a:rPr>
              <a:t>*http://www.baiterek.kz</a:t>
            </a:r>
            <a:r>
              <a:rPr lang="en-US" sz="2000" u="sng" dirty="0" smtClean="0">
                <a:solidFill>
                  <a:srgbClr val="000F9A"/>
                </a:solidFill>
              </a:rPr>
              <a:t> *</a:t>
            </a:r>
            <a:r>
              <a:rPr lang="ru-RU" sz="2000" u="sng" dirty="0" err="1" smtClean="0">
                <a:solidFill>
                  <a:srgbClr val="000F9A"/>
                </a:solidFill>
              </a:rPr>
              <a:t>Нурсалиев</a:t>
            </a:r>
            <a:r>
              <a:rPr lang="ru-RU" sz="2000" u="sng" dirty="0" smtClean="0">
                <a:solidFill>
                  <a:srgbClr val="000F9A"/>
                </a:solidFill>
              </a:rPr>
              <a:t> Р. «</a:t>
            </a:r>
            <a:r>
              <a:rPr lang="ru-RU" sz="2000" u="sng" dirty="0" err="1" smtClean="0">
                <a:solidFill>
                  <a:srgbClr val="000F9A"/>
                </a:solidFill>
              </a:rPr>
              <a:t>Алашординцы</a:t>
            </a:r>
            <a:r>
              <a:rPr lang="ru-RU" sz="2000" u="sng" dirty="0" smtClean="0">
                <a:solidFill>
                  <a:srgbClr val="000F9A"/>
                </a:solidFill>
              </a:rPr>
              <a:t>», </a:t>
            </a:r>
            <a:r>
              <a:rPr lang="ru-RU" sz="2000" u="sng" dirty="0" err="1" smtClean="0">
                <a:solidFill>
                  <a:srgbClr val="000F9A"/>
                </a:solidFill>
              </a:rPr>
              <a:t>Алматы</a:t>
            </a:r>
            <a:r>
              <a:rPr lang="ru-RU" sz="2000" u="sng" dirty="0" smtClean="0">
                <a:solidFill>
                  <a:srgbClr val="000F9A"/>
                </a:solidFill>
              </a:rPr>
              <a:t>, 2004.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15881" y="0"/>
            <a:ext cx="20281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HomeWork.ucoz.kZ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42908" y="0"/>
            <a:ext cx="92995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214290"/>
            <a:ext cx="214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MoolBoran" pitchFamily="34" charset="0"/>
              </a:rPr>
              <a:t>ПЛАН</a:t>
            </a:r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571472" y="1357298"/>
            <a:ext cx="24288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Партия «</a:t>
            </a:r>
            <a:r>
              <a:rPr lang="ru-RU" sz="2800" i="1" dirty="0" err="1" smtClean="0">
                <a:solidFill>
                  <a:srgbClr val="FFFF00"/>
                </a:solidFill>
                <a:latin typeface="Monotype Corsiva" pitchFamily="66" charset="0"/>
              </a:rPr>
              <a:t>Алаш</a:t>
            </a:r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»</a:t>
            </a:r>
            <a:endParaRPr lang="ru-RU" sz="28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571472" y="2071678"/>
            <a:ext cx="26432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cap="none" spc="50" dirty="0" smtClean="0">
                <a:ln w="11430"/>
                <a:solidFill>
                  <a:schemeClr val="tx2"/>
                </a:solidFill>
                <a:latin typeface="Monotype Corsiva" pitchFamily="66" charset="0"/>
              </a:rPr>
              <a:t>История партии</a:t>
            </a:r>
            <a:endParaRPr lang="ru-RU" sz="2800" b="1" i="1" cap="none" spc="50" dirty="0">
              <a:ln w="11430"/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3" y="2786058"/>
            <a:ext cx="50720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u="sng" cap="none" spc="50" dirty="0" err="1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Алашская</a:t>
            </a:r>
            <a:r>
              <a:rPr lang="ru-RU" sz="2800" b="1" i="1" u="sng" cap="none" spc="50" dirty="0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 </a:t>
            </a:r>
            <a:r>
              <a:rPr lang="ru-RU" sz="2800" b="1" i="1" cap="none" spc="50" dirty="0" smtClean="0">
                <a:ln w="11430"/>
                <a:solidFill>
                  <a:srgbClr val="0712EB"/>
                </a:solidFill>
                <a:latin typeface="Monotype Corsiva" pitchFamily="66" charset="0"/>
                <a:hlinkClick r:id="rId4" action="ppaction://hlinksldjump"/>
              </a:rPr>
              <a:t>автономия</a:t>
            </a:r>
            <a:r>
              <a:rPr lang="ru-RU" sz="2800" b="1" i="1" cap="none" spc="50" dirty="0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 (</a:t>
            </a:r>
            <a:r>
              <a:rPr lang="ru-RU" sz="2800" b="1" i="1" cap="none" spc="50" dirty="0" err="1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Алаш-Орда</a:t>
            </a:r>
            <a:r>
              <a:rPr lang="ru-RU" sz="2800" b="1" i="1" cap="none" spc="50" dirty="0" smtClean="0">
                <a:ln w="11430"/>
                <a:solidFill>
                  <a:srgbClr val="0712EB"/>
                </a:solidFill>
                <a:latin typeface="Monotype Corsiva" pitchFamily="66" charset="0"/>
              </a:rPr>
              <a:t>)</a:t>
            </a:r>
            <a:endParaRPr lang="ru-RU" sz="2800" b="1" i="1" cap="none" spc="50" dirty="0">
              <a:ln w="11430"/>
              <a:solidFill>
                <a:srgbClr val="0712EB"/>
              </a:solidFill>
              <a:latin typeface="Monotype Corsiva" pitchFamily="66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71472" y="3500438"/>
            <a:ext cx="34290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cap="none" spc="50" dirty="0" smtClean="0">
                <a:ln w="11430"/>
                <a:solidFill>
                  <a:schemeClr val="tx2"/>
                </a:solidFill>
                <a:latin typeface="Monotype Corsiva" pitchFamily="66" charset="0"/>
              </a:rPr>
              <a:t>Программа и действия</a:t>
            </a:r>
            <a:endParaRPr lang="ru-RU" sz="2800" b="1" i="1" cap="none" spc="50" dirty="0">
              <a:ln w="11430"/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571472" y="4214818"/>
            <a:ext cx="55721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cap="none" spc="50" dirty="0" smtClean="0">
                <a:ln w="11430"/>
                <a:solidFill>
                  <a:schemeClr val="tx1"/>
                </a:solidFill>
                <a:latin typeface="Monotype Corsiva" pitchFamily="66" charset="0"/>
              </a:rPr>
              <a:t>Отношения с «красными» и «белыми»</a:t>
            </a:r>
            <a:endParaRPr lang="ru-RU" sz="2800" b="1" i="1" cap="none" spc="50" dirty="0">
              <a:ln w="11430"/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571473" y="4929198"/>
            <a:ext cx="57864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Общечеловеческие проблемы и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Алаш-Орда</a:t>
            </a:r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571472" y="5643578"/>
            <a:ext cx="18573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cap="none" spc="50" dirty="0" smtClean="0">
                <a:ln w="11430"/>
                <a:solidFill>
                  <a:schemeClr val="bg1"/>
                </a:solidFill>
                <a:latin typeface="Monotype Corsiva" pitchFamily="66" charset="0"/>
              </a:rPr>
              <a:t>Заключение</a:t>
            </a:r>
            <a:endParaRPr lang="ru-RU" sz="2800" b="1" i="1" cap="none" spc="50" dirty="0">
              <a:ln w="11430"/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5517857" cy="923330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Партия 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Алаш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2907360" cy="15001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00298" y="1142984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(1917 - 1920)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3071810"/>
            <a:ext cx="32928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Руководители партии «</a:t>
            </a:r>
            <a:r>
              <a:rPr lang="ru-RU" sz="11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Алаш</a:t>
            </a:r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r>
              <a:rPr lang="en-US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А. </a:t>
            </a:r>
            <a:r>
              <a:rPr lang="ru-RU" sz="11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Байтурсынов</a:t>
            </a:r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А. </a:t>
            </a:r>
            <a:r>
              <a:rPr lang="ru-RU" sz="11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Букейханов</a:t>
            </a:r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М. </a:t>
            </a:r>
            <a:r>
              <a:rPr lang="ru-RU" sz="11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Дулатов</a:t>
            </a:r>
            <a:endParaRPr lang="ru-RU" sz="11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571612"/>
          <a:ext cx="521497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487"/>
                <a:gridCol w="2607487"/>
              </a:tblGrid>
              <a:tr h="3355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Лидер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коллективная должность</a:t>
                      </a:r>
                      <a:endParaRPr lang="ru-RU" b="0" i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872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Дата основания: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1905 г. (факт.)</a:t>
                      </a:r>
                    </a:p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июль 1917 г. (офиц.)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Дата роспуска: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rgbClr val="92D050"/>
                          </a:solidFill>
                        </a:rPr>
                        <a:t>1920</a:t>
                      </a:r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 г.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9066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Идеология: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либерализм, антикоммунизм, антисоветизм, казахский национализм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Союзники и блоки: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Кадетская партия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Партийная печать: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газета «</a:t>
                      </a:r>
                      <a:r>
                        <a:rPr lang="ru-RU" b="0" i="1" dirty="0" err="1" smtClean="0">
                          <a:solidFill>
                            <a:srgbClr val="92D050"/>
                          </a:solidFill>
                        </a:rPr>
                        <a:t>Қазақ</a:t>
                      </a:r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»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Председатель партии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err="1" smtClean="0">
                          <a:solidFill>
                            <a:srgbClr val="92D050"/>
                          </a:solidFill>
                        </a:rPr>
                        <a:t>Алихан</a:t>
                      </a:r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ru-RU" b="0" i="1" dirty="0" err="1" smtClean="0">
                          <a:solidFill>
                            <a:srgbClr val="92D050"/>
                          </a:solidFill>
                        </a:rPr>
                        <a:t>Букейханов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Штаб-квартира: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92D050"/>
                          </a:solidFill>
                        </a:rPr>
                        <a:t>г. Семипалатинск</a:t>
                      </a:r>
                      <a:endParaRPr lang="en-US" b="0" i="1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714752"/>
            <a:ext cx="1585092" cy="21431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643570" y="5929330"/>
            <a:ext cx="3265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Председатель партии – </a:t>
            </a:r>
            <a:r>
              <a:rPr lang="ru-RU" sz="11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Алихан</a:t>
            </a:r>
            <a:r>
              <a:rPr lang="ru-RU" sz="11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1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Букейханов</a:t>
            </a:r>
            <a:endParaRPr lang="ru-RU" sz="1100" i="1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5875327" cy="923330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История партии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214422"/>
            <a:ext cx="41434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Образована из группы членов партии кадетов — этнических казахов, оформившейся во время событий 1905 г.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1214422"/>
            <a:ext cx="4143404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На Первом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Всеказахском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съезде, </a:t>
            </a:r>
            <a:r>
              <a:rPr lang="ru-RU" sz="1600" b="1" dirty="0" smtClean="0">
                <a:solidFill>
                  <a:srgbClr val="FF0000"/>
                </a:solidFill>
                <a:latin typeface="Monotype Corsiva" pitchFamily="66" charset="0"/>
              </a:rPr>
              <a:t>проходившем в г. Оренбурге с 21 по 28 июля 1917 г. произошло организационное оформление партии «</a:t>
            </a:r>
            <a:r>
              <a:rPr lang="ru-RU" sz="1600" b="1" dirty="0" err="1" smtClean="0">
                <a:solidFill>
                  <a:srgbClr val="FF0000"/>
                </a:solidFill>
                <a:latin typeface="Monotype Corsiva" pitchFamily="66" charset="0"/>
              </a:rPr>
              <a:t>Алаш</a:t>
            </a:r>
            <a:r>
              <a:rPr lang="ru-RU" sz="1600" b="1" dirty="0" smtClean="0">
                <a:solidFill>
                  <a:srgbClr val="FF0000"/>
                </a:solidFill>
                <a:latin typeface="Monotype Corsiva" pitchFamily="66" charset="0"/>
              </a:rPr>
              <a:t>». 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На этом же съезде были приняты решения по 14 вопросам, в том числе таким ключевым, как форма государственного устройства России (парламентская федеративная республика),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республика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казахских областей, землеустройство казахского населения, отношение к религии, вопрос о положении казахской женщины, подготовка выборов в Учредительное собрание.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2143116"/>
            <a:ext cx="4143404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Проект программы партии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», опубликованный перед выборами в Учредительное собрание России, ставил в качестве первоочередных задач 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всеобщее избирательное право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, пропорциональное национальное представительство, демократическую Российскую федеративную республику с президентом и законодательной Думой, равенство республик, входящих в состав России, демократические свободы, отделение церкви от государства, равноправие языков и др. В ноябре 1917 г. на выборах в Учредительное собрание партия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 получила большинство голосов и 43 депутатских места. По количеству голосов, полученных на выборах в Учредительное собрание (262 404 голоса),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 занимала 8 место среди полусотни партий, существовавших в России накануне Октябрьской революции.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4214818"/>
            <a:ext cx="414340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На Втором </a:t>
            </a:r>
            <a:r>
              <a:rPr lang="ru-RU" sz="1600" b="1" dirty="0" err="1" smtClean="0">
                <a:solidFill>
                  <a:srgbClr val="0070C0"/>
                </a:solidFill>
                <a:latin typeface="Monotype Corsiva" pitchFamily="66" charset="0"/>
              </a:rPr>
              <a:t>общеказахском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 съезде в декабре 1917 г. была провозглашена </a:t>
            </a:r>
            <a:r>
              <a:rPr lang="ru-RU" sz="1600" b="1" dirty="0" err="1" smtClean="0">
                <a:solidFill>
                  <a:srgbClr val="0070C0"/>
                </a:solidFill>
                <a:latin typeface="Monotype Corsiva" pitchFamily="66" charset="0"/>
              </a:rPr>
              <a:t>Алашская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 автономия и сформирован временный Народный Совет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, которому присвоено наименование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Алаш-Орда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». Предусматривалось последующее утверждение конституции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Алашской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автономии Всероссийским Учредительным собранием.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42852"/>
            <a:ext cx="7800532" cy="1354217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Алашская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автономия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ru-RU" sz="28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Алаш-Орда</a:t>
            </a:r>
            <a:r>
              <a:rPr lang="ru-RU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85926"/>
            <a:ext cx="5643602" cy="36933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Алашская</a:t>
            </a:r>
            <a:r>
              <a:rPr lang="ru-RU" b="1" dirty="0" smtClean="0"/>
              <a:t> автономия </a:t>
            </a:r>
            <a:r>
              <a:rPr lang="ru-RU" dirty="0" smtClean="0"/>
              <a:t>(</a:t>
            </a:r>
            <a:r>
              <a:rPr lang="ru-RU" dirty="0" err="1" smtClean="0"/>
              <a:t>каз</a:t>
            </a:r>
            <a:r>
              <a:rPr lang="ru-RU" dirty="0" smtClean="0"/>
              <a:t>. </a:t>
            </a:r>
            <a:r>
              <a:rPr lang="ru-RU" dirty="0" err="1" smtClean="0"/>
              <a:t>Алаш-Орда</a:t>
            </a:r>
            <a:r>
              <a:rPr lang="ru-RU" dirty="0" smtClean="0"/>
              <a:t>; 1917—1920) — существовавшее в начале XX века на территории современного Казахстана казахское автономное государственное образование, под управлением правительства, именовавшегося «</a:t>
            </a:r>
            <a:r>
              <a:rPr lang="ru-RU" dirty="0" err="1" smtClean="0"/>
              <a:t>Алаш-Орда</a:t>
            </a:r>
            <a:r>
              <a:rPr lang="ru-RU" dirty="0" smtClean="0"/>
              <a:t>». </a:t>
            </a:r>
            <a:r>
              <a:rPr lang="ru-RU" dirty="0" err="1" smtClean="0"/>
              <a:t>Алаш-Орда</a:t>
            </a:r>
            <a:r>
              <a:rPr lang="ru-RU" dirty="0" smtClean="0"/>
              <a:t> была провозглашена партией «</a:t>
            </a:r>
            <a:r>
              <a:rPr lang="ru-RU" dirty="0" err="1" smtClean="0"/>
              <a:t>Алаш</a:t>
            </a:r>
            <a:r>
              <a:rPr lang="ru-RU" dirty="0" smtClean="0"/>
              <a:t>» и учрежден </a:t>
            </a:r>
            <a:r>
              <a:rPr lang="ru-RU" dirty="0" err="1" smtClean="0"/>
              <a:t>Общекиргизским</a:t>
            </a:r>
            <a:r>
              <a:rPr lang="ru-RU" dirty="0" smtClean="0"/>
              <a:t> (</a:t>
            </a:r>
            <a:r>
              <a:rPr lang="ru-RU" dirty="0" err="1" smtClean="0"/>
              <a:t>общеказахским</a:t>
            </a:r>
            <a:r>
              <a:rPr lang="ru-RU" dirty="0" smtClean="0"/>
              <a:t>) съездом в Оренбурге 5-13 декабря 1917 года. Ликвидирован большевистским Военно-революционным комитетом по управлению Киргизским краем 5 марта 1920 года.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00306"/>
            <a:ext cx="2397411" cy="15716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285728"/>
            <a:ext cx="7457490" cy="830997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Программа и действия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4143404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I. Образовать территориально-национальную автономию областей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Букеевской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орды, Уральской, Тургайской,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Акмолинской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, Семипалатинской, Сырдарьинской, казахских уездов Ферганской, Самаркандской, Амударьинского отдела, Закаспийской области, смежных казахских волостей Алтайской губерний, представляющих сплошную территорию с господствующим казахским населением единого происхождения, единой культуры, истории и единого языка.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000504"/>
            <a:ext cx="414340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II. Автономии казахских областей присвоить название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714884"/>
            <a:ext cx="414340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III. Территория автономных областей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со всеми богатствами, находящимися на поверхности земли, водами, их богатствами, а также недрами земли составляют собственность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1285860"/>
            <a:ext cx="4143404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IV. Всем, кто живет среди казахов, гарантируются права меньшинства. Во всех учреждениях автономии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представители всех нации должны быть представлёны пропорционально. Предоставляется также территориальная и культурная автономия тем, кто без территории окажется в пределах автономии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500438"/>
            <a:ext cx="4143404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V. В целях спасения области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от общего развала, анархии, организовать временный народный совет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Орда, состоящий из 25 членов, 10 мест из которых предоставить русским и другим народам, живущим среди казахов. Местом пребывания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Орды временно избрать Семипалатинск.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Алаш-Орда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 должна немедленно взять в свои руки всю исполнительную власть над казахским населением».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1430" y="0"/>
            <a:ext cx="9155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00042"/>
            <a:ext cx="190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58016" y="3286124"/>
            <a:ext cx="1928826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«Памяти движения </a:t>
            </a:r>
            <a:r>
              <a:rPr lang="ru-RU" sz="1200" dirty="0" err="1" smtClean="0">
                <a:latin typeface="Monotype Corsiva" pitchFamily="66" charset="0"/>
              </a:rPr>
              <a:t>Алаш</a:t>
            </a:r>
            <a:r>
              <a:rPr lang="ru-RU" sz="1200" dirty="0" smtClean="0">
                <a:latin typeface="Monotype Corsiva" pitchFamily="66" charset="0"/>
              </a:rPr>
              <a:t>», </a:t>
            </a:r>
          </a:p>
          <a:p>
            <a:r>
              <a:rPr lang="ru-RU" sz="1200" dirty="0" smtClean="0">
                <a:latin typeface="Monotype Corsiva" pitchFamily="66" charset="0"/>
              </a:rPr>
              <a:t>почтовая марка Казахстана</a:t>
            </a:r>
            <a:endParaRPr lang="ru-RU" sz="1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28"/>
            <a:ext cx="6072214" cy="3293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Федерация представлялась оптимальной формой правового регулирования взаимоотношений центра и национально-территориальных автономий. Самостоятельность в форме автономии не означало полной независимости. В этом требовании лидеры «</a:t>
            </a:r>
            <a:r>
              <a:rPr lang="ru-RU" sz="1600" dirty="0" err="1" smtClean="0">
                <a:latin typeface="Monotype Corsiva" pitchFamily="66" charset="0"/>
              </a:rPr>
              <a:t>Алаш</a:t>
            </a:r>
            <a:r>
              <a:rPr lang="ru-RU" sz="1600" dirty="0" smtClean="0">
                <a:latin typeface="Monotype Corsiva" pitchFamily="66" charset="0"/>
              </a:rPr>
              <a:t>» были реалистами, учитывая глубину </a:t>
            </a:r>
            <a:r>
              <a:rPr lang="ru-RU" sz="1600" dirty="0" err="1" smtClean="0">
                <a:latin typeface="Monotype Corsiva" pitchFamily="66" charset="0"/>
              </a:rPr>
              <a:t>интегрированности</a:t>
            </a:r>
            <a:r>
              <a:rPr lang="ru-RU" sz="1600" dirty="0" smtClean="0">
                <a:latin typeface="Monotype Corsiva" pitchFamily="66" charset="0"/>
              </a:rPr>
              <a:t> в политическую и экономическую систему России. Детальное разграничение полномочий центра и автономий представлялось делом, регулируемым последующими договоренностями и законодательством. Лидер «</a:t>
            </a:r>
            <a:r>
              <a:rPr lang="ru-RU" sz="1600" dirty="0" err="1" smtClean="0">
                <a:latin typeface="Monotype Corsiva" pitchFamily="66" charset="0"/>
              </a:rPr>
              <a:t>Алаш-Орды</a:t>
            </a:r>
            <a:r>
              <a:rPr lang="ru-RU" sz="1600" dirty="0" smtClean="0">
                <a:latin typeface="Monotype Corsiva" pitchFamily="66" charset="0"/>
              </a:rPr>
              <a:t>» </a:t>
            </a:r>
            <a:r>
              <a:rPr lang="ru-RU" sz="1600" dirty="0" err="1" smtClean="0">
                <a:latin typeface="Monotype Corsiva" pitchFamily="66" charset="0"/>
              </a:rPr>
              <a:t>Алихан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Букейханов</a:t>
            </a:r>
            <a:r>
              <a:rPr lang="ru-RU" sz="1600" dirty="0" smtClean="0">
                <a:latin typeface="Monotype Corsiva" pitchFamily="66" charset="0"/>
              </a:rPr>
              <a:t> в обращениях к предполагаемым союзникам заявлял, что среди </a:t>
            </a:r>
            <a:r>
              <a:rPr lang="ru-RU" sz="1600" dirty="0" err="1" smtClean="0">
                <a:latin typeface="Monotype Corsiva" pitchFamily="66" charset="0"/>
              </a:rPr>
              <a:t>алашистов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«нет стремлений к сепаратизму. Мы едины с великой демократической Федеративной Россией», «мы — западники. В своем стремлении приобщить народ к культуре мы не смотрим на Восток… Получить культуру мы сможем… через Россию, при посредстве русских».</a:t>
            </a:r>
            <a:endParaRPr lang="ru-RU" sz="1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857628"/>
            <a:ext cx="7572428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Лидеры «</a:t>
            </a:r>
            <a:r>
              <a:rPr lang="ru-RU" sz="1600" dirty="0" err="1" smtClean="0">
                <a:latin typeface="Monotype Corsiva" pitchFamily="66" charset="0"/>
              </a:rPr>
              <a:t>Алаша</a:t>
            </a:r>
            <a:r>
              <a:rPr lang="ru-RU" sz="1600" dirty="0" smtClean="0">
                <a:latin typeface="Monotype Corsiva" pitchFamily="66" charset="0"/>
              </a:rPr>
              <a:t>» Октябрьский большевистский переворот восприняли негативно, </a:t>
            </a:r>
            <a:r>
              <a:rPr lang="ru-RU" sz="1600" dirty="0" err="1" smtClean="0">
                <a:latin typeface="Monotype Corsiva" pitchFamily="66" charset="0"/>
              </a:rPr>
              <a:t>Ахмет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Байтурсынов</a:t>
            </a:r>
            <a:r>
              <a:rPr lang="ru-RU" sz="1600" dirty="0" smtClean="0">
                <a:latin typeface="Monotype Corsiva" pitchFamily="66" charset="0"/>
              </a:rPr>
              <a:t> позднее писал, что 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февральская первая революция была правильно понята и с радостью встречена казахами потому, что, во-первых, она освободила их от гнета и насилий царского правительства, а во-вторых, подкрепила у них надежду осуществить свою заветную мечту — управлять самостоятельно. То, что вторая революция показалась казахам непонятной, объясняется просто: у казахов нет капитализма и классовой дифференциации, даже собственность у них не так разграничена, как у других народов. Наводила же ужас на казахов Октябрьская революция своими внешними проявлениями. На окраинах большевистское движение сопровождалось насилиями, грабежом, злоупотреблениями и своеобразной диктаторской властью, говоря короче, движение на окраинах часто представляло собой не революцию, а полнейшую анархию.</a:t>
            </a:r>
            <a:endParaRPr lang="ru-RU" sz="1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20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7167347" cy="523220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Отношения с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«красными»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и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«белыми»</a:t>
            </a:r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900115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Лидеры </a:t>
            </a:r>
            <a:r>
              <a:rPr lang="ru-RU" sz="1600" dirty="0" err="1" smtClean="0">
                <a:latin typeface="Monotype Corsiva" pitchFamily="66" charset="0"/>
              </a:rPr>
              <a:t>Алаш-Орды</a:t>
            </a:r>
            <a:r>
              <a:rPr lang="ru-RU" sz="1600" dirty="0" smtClean="0">
                <a:latin typeface="Monotype Corsiva" pitchFamily="66" charset="0"/>
              </a:rPr>
              <a:t> контактировали с Советской властью, X. и Ж. </a:t>
            </a:r>
            <a:r>
              <a:rPr lang="ru-RU" sz="1600" dirty="0" err="1" smtClean="0">
                <a:latin typeface="Monotype Corsiva" pitchFamily="66" charset="0"/>
              </a:rPr>
              <a:t>Досмухамедовы</a:t>
            </a:r>
            <a:r>
              <a:rPr lang="ru-RU" sz="1600" dirty="0" smtClean="0">
                <a:latin typeface="Monotype Corsiva" pitchFamily="66" charset="0"/>
              </a:rPr>
              <a:t> встречались с В. И. Лениным и И. В. Сталиным, X. </a:t>
            </a:r>
            <a:r>
              <a:rPr lang="ru-RU" sz="1600" dirty="0" err="1" smtClean="0">
                <a:latin typeface="Monotype Corsiva" pitchFamily="66" charset="0"/>
              </a:rPr>
              <a:t>Габбасов</a:t>
            </a:r>
            <a:r>
              <a:rPr lang="ru-RU" sz="1600" dirty="0" smtClean="0">
                <a:latin typeface="Monotype Corsiva" pitchFamily="66" charset="0"/>
              </a:rPr>
              <a:t> также вёл переговоры с И. В. Сталиным как наркомом по делам национальностей.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926"/>
            <a:ext cx="9001156" cy="2062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Также лидеры </a:t>
            </a:r>
            <a:r>
              <a:rPr lang="ru-RU" sz="1600" dirty="0" err="1" smtClean="0">
                <a:latin typeface="Monotype Corsiva" pitchFamily="66" charset="0"/>
              </a:rPr>
              <a:t>Алаш-Орды</a:t>
            </a:r>
            <a:r>
              <a:rPr lang="ru-RU" sz="1600" dirty="0" smtClean="0">
                <a:latin typeface="Monotype Corsiva" pitchFamily="66" charset="0"/>
              </a:rPr>
              <a:t> установили контакты с атаманом А. </a:t>
            </a:r>
            <a:r>
              <a:rPr lang="ru-RU" sz="1600" dirty="0" err="1" smtClean="0">
                <a:latin typeface="Monotype Corsiva" pitchFamily="66" charset="0"/>
              </a:rPr>
              <a:t>Дутовым</a:t>
            </a:r>
            <a:r>
              <a:rPr lang="ru-RU" sz="1600" dirty="0" smtClean="0">
                <a:latin typeface="Monotype Corsiva" pitchFamily="66" charset="0"/>
              </a:rPr>
              <a:t> после свержения им Советской власти в Оренбурге, с Комитетом Учредительного собрания в Самаре, с Временным Сибирским правительством (Уфимская Директория) в Омске. От контактов и компромиссов с Советской властью </a:t>
            </a:r>
            <a:r>
              <a:rPr lang="ru-RU" sz="1600" dirty="0" err="1" smtClean="0">
                <a:latin typeface="Monotype Corsiva" pitchFamily="66" charset="0"/>
              </a:rPr>
              <a:t>алашординцы</a:t>
            </a:r>
            <a:r>
              <a:rPr lang="ru-RU" sz="1600" dirty="0" smtClean="0">
                <a:latin typeface="Monotype Corsiva" pitchFamily="66" charset="0"/>
              </a:rPr>
              <a:t> перешли к союзу с Омском с целью борьбы с Советами. В июне 1918 года было принято постановление </a:t>
            </a:r>
            <a:r>
              <a:rPr lang="ru-RU" sz="1600" dirty="0" err="1" smtClean="0">
                <a:latin typeface="Monotype Corsiva" pitchFamily="66" charset="0"/>
              </a:rPr>
              <a:t>Алаш-Орды</a:t>
            </a:r>
            <a:r>
              <a:rPr lang="ru-RU" sz="1600" dirty="0" smtClean="0">
                <a:latin typeface="Monotype Corsiva" pitchFamily="66" charset="0"/>
              </a:rPr>
              <a:t>, где говорилось: «Все декреты, изданные Советской властью на территории автономной </a:t>
            </a:r>
            <a:r>
              <a:rPr lang="ru-RU" sz="1600" dirty="0" err="1" smtClean="0">
                <a:latin typeface="Monotype Corsiva" pitchFamily="66" charset="0"/>
              </a:rPr>
              <a:t>Алаш</a:t>
            </a:r>
            <a:r>
              <a:rPr lang="ru-RU" sz="1600" dirty="0" smtClean="0">
                <a:latin typeface="Monotype Corsiva" pitchFamily="66" charset="0"/>
              </a:rPr>
              <a:t>, признать недействительными». Но самостоятельная </a:t>
            </a:r>
            <a:r>
              <a:rPr lang="ru-RU" sz="1600" dirty="0" err="1" smtClean="0">
                <a:latin typeface="Monotype Corsiva" pitchFamily="66" charset="0"/>
              </a:rPr>
              <a:t>Алаш-Орда</a:t>
            </a:r>
            <a:r>
              <a:rPr lang="ru-RU" sz="1600" dirty="0" smtClean="0">
                <a:latin typeface="Monotype Corsiva" pitchFamily="66" charset="0"/>
              </a:rPr>
              <a:t> не нужна была никому, и временщики в Омске Указом от 4 ноября 1918 года пытались её упразднить, чтобы подчинить </a:t>
            </a:r>
            <a:r>
              <a:rPr lang="ru-RU" sz="1600" dirty="0" err="1" smtClean="0">
                <a:latin typeface="Monotype Corsiva" pitchFamily="66" charset="0"/>
              </a:rPr>
              <a:t>Алаш</a:t>
            </a:r>
            <a:r>
              <a:rPr lang="ru-RU" sz="1600" dirty="0" smtClean="0">
                <a:latin typeface="Monotype Corsiva" pitchFamily="66" charset="0"/>
              </a:rPr>
              <a:t> себе, а избранный ими позднее Верховный правитель России адмирал А.Колчак также отказал </a:t>
            </a:r>
            <a:r>
              <a:rPr lang="ru-RU" sz="1600" dirty="0" err="1" smtClean="0">
                <a:latin typeface="Monotype Corsiva" pitchFamily="66" charset="0"/>
              </a:rPr>
              <a:t>Алаш-Орде</a:t>
            </a:r>
            <a:r>
              <a:rPr lang="ru-RU" sz="1600" dirty="0" smtClean="0">
                <a:latin typeface="Monotype Corsiva" pitchFamily="66" charset="0"/>
              </a:rPr>
              <a:t> в признании.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00504"/>
            <a:ext cx="9001156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В марте 1919 войска Колчака развернули решительное наступление на Самару и Казань, в апреле заняли весь Урал и приблизились к Волге, сильно потеснив Красную армию. Пользуясь моментом, «</a:t>
            </a:r>
            <a:r>
              <a:rPr lang="ru-RU" sz="1600" dirty="0" err="1" smtClean="0">
                <a:latin typeface="Monotype Corsiva" pitchFamily="66" charset="0"/>
              </a:rPr>
              <a:t>Алаш-Орда</a:t>
            </a:r>
            <a:r>
              <a:rPr lang="ru-RU" sz="1600" dirty="0" smtClean="0">
                <a:latin typeface="Monotype Corsiva" pitchFamily="66" charset="0"/>
              </a:rPr>
              <a:t>» подняла антисоветский мятеж в тургайских степях. В книге </a:t>
            </a:r>
            <a:r>
              <a:rPr lang="ru-RU" sz="1600" dirty="0" err="1" smtClean="0">
                <a:latin typeface="Monotype Corsiva" pitchFamily="66" charset="0"/>
              </a:rPr>
              <a:t>Макана</a:t>
            </a:r>
            <a:r>
              <a:rPr lang="ru-RU" sz="1600" dirty="0" smtClean="0">
                <a:latin typeface="Monotype Corsiva" pitchFamily="66" charset="0"/>
              </a:rPr>
              <a:t> Джумагулова «Орлы гибнут в вышине» утверждается, что тогда </a:t>
            </a:r>
            <a:r>
              <a:rPr lang="ru-RU" sz="1600" dirty="0" err="1" smtClean="0">
                <a:latin typeface="Monotype Corsiva" pitchFamily="66" charset="0"/>
              </a:rPr>
              <a:t>алашординцев</a:t>
            </a:r>
            <a:r>
              <a:rPr lang="ru-RU" sz="1600" dirty="0" smtClean="0">
                <a:latin typeface="Monotype Corsiva" pitchFamily="66" charset="0"/>
              </a:rPr>
              <a:t> во главе с </a:t>
            </a:r>
            <a:r>
              <a:rPr lang="ru-RU" sz="1600" dirty="0" err="1" smtClean="0">
                <a:latin typeface="Monotype Corsiva" pitchFamily="66" charset="0"/>
              </a:rPr>
              <a:t>Миржакипом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Дулатовым</a:t>
            </a:r>
            <a:r>
              <a:rPr lang="ru-RU" sz="1600" dirty="0" smtClean="0">
                <a:latin typeface="Monotype Corsiva" pitchFamily="66" charset="0"/>
              </a:rPr>
              <a:t> арестовали и 18 мая расстреляли красного командира Амангельды </a:t>
            </a:r>
            <a:r>
              <a:rPr lang="ru-RU" sz="1600" dirty="0" err="1" smtClean="0">
                <a:latin typeface="Monotype Corsiva" pitchFamily="66" charset="0"/>
              </a:rPr>
              <a:t>Иманова</a:t>
            </a:r>
            <a:r>
              <a:rPr lang="ru-RU" sz="1600" dirty="0" smtClean="0">
                <a:latin typeface="Monotype Corsiva" pitchFamily="66" charset="0"/>
              </a:rPr>
              <a:t>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900115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Пришедшими к власти большевиками "</a:t>
            </a:r>
            <a:r>
              <a:rPr lang="ru-RU" sz="1600" dirty="0" err="1" smtClean="0">
                <a:latin typeface="Monotype Corsiva" pitchFamily="66" charset="0"/>
              </a:rPr>
              <a:t>Алаш-Орда</a:t>
            </a:r>
            <a:r>
              <a:rPr lang="ru-RU" sz="1600" dirty="0" smtClean="0">
                <a:latin typeface="Monotype Corsiva" pitchFamily="66" charset="0"/>
              </a:rPr>
              <a:t>" была немедленно упразднена, а все её руководители, несмотря на амнистию, были в 30-х годах расстреляны.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2095488" cy="157161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868" y="285728"/>
            <a:ext cx="2119491" cy="830997"/>
          </a:xfrm>
          <a:prstGeom prst="rect">
            <a:avLst/>
          </a:prstGeom>
          <a:noFill/>
          <a:effectLst>
            <a:outerShdw blurRad="50800" dist="50800" dir="18780000" algn="ctr" rotWithShape="0">
              <a:schemeClr val="tx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142984"/>
            <a:ext cx="5715040" cy="280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 smtClean="0">
                <a:latin typeface="Monotype Corsiva" pitchFamily="66" charset="0"/>
              </a:rPr>
              <a:t>Алаш</a:t>
            </a:r>
            <a:r>
              <a:rPr lang="ru-RU" sz="1600" dirty="0" smtClean="0">
                <a:latin typeface="Monotype Corsiva" pitchFamily="66" charset="0"/>
              </a:rPr>
              <a:t> Орда была ни за </a:t>
            </a:r>
            <a:r>
              <a:rPr lang="ru-RU" sz="1600" dirty="0" err="1" smtClean="0">
                <a:latin typeface="Monotype Corsiva" pitchFamily="66" charset="0"/>
              </a:rPr>
              <a:t>белых,и</a:t>
            </a:r>
            <a:r>
              <a:rPr lang="ru-RU" sz="1600" dirty="0" smtClean="0">
                <a:latin typeface="Monotype Corsiva" pitchFamily="66" charset="0"/>
              </a:rPr>
              <a:t> ни за красных, а за создание национального государства. Казахи практически не участвовали в братоубийственной гражданской войне. Ответ адмирала Колчака на предложение </a:t>
            </a:r>
            <a:r>
              <a:rPr lang="ru-RU" sz="1600" dirty="0" err="1" smtClean="0">
                <a:latin typeface="Monotype Corsiva" pitchFamily="66" charset="0"/>
              </a:rPr>
              <a:t>алашорды</a:t>
            </a:r>
            <a:r>
              <a:rPr lang="ru-RU" sz="1600" dirty="0" smtClean="0">
                <a:latin typeface="Monotype Corsiva" pitchFamily="66" charset="0"/>
              </a:rPr>
              <a:t> о сотрудничестве с целью получения автономии в случае победы был примерно таков </a:t>
            </a:r>
            <a:r>
              <a:rPr lang="ru-RU" sz="1600" b="1" dirty="0" smtClean="0">
                <a:solidFill>
                  <a:srgbClr val="FFC000"/>
                </a:solidFill>
                <a:latin typeface="Monotype Corsiva" pitchFamily="66" charset="0"/>
              </a:rPr>
              <a:t>«С нами вы или против нас вы так и останетесь под нами </a:t>
            </a:r>
            <a:r>
              <a:rPr lang="ru-RU" sz="1600" b="1" dirty="0" err="1" smtClean="0">
                <a:solidFill>
                  <a:srgbClr val="FFC000"/>
                </a:solidFill>
                <a:latin typeface="Monotype Corsiva" pitchFamily="66" charset="0"/>
              </a:rPr>
              <a:t>белокрасными</a:t>
            </a:r>
            <a:r>
              <a:rPr lang="ru-RU" sz="1600" b="1" dirty="0" smtClean="0">
                <a:solidFill>
                  <a:srgbClr val="FFC000"/>
                </a:solidFill>
                <a:latin typeface="Monotype Corsiva" pitchFamily="66" charset="0"/>
              </a:rPr>
              <a:t>»</a:t>
            </a:r>
            <a:r>
              <a:rPr lang="ru-RU" sz="1600" b="1" dirty="0" smtClean="0">
                <a:latin typeface="Monotype Corsiva" pitchFamily="66" charset="0"/>
              </a:rPr>
              <a:t>. </a:t>
            </a:r>
            <a:r>
              <a:rPr lang="ru-RU" sz="1600" dirty="0" smtClean="0">
                <a:latin typeface="Monotype Corsiva" pitchFamily="66" charset="0"/>
              </a:rPr>
              <a:t>Их заслуга в том что понимая что казахский народ не сможет оказать военного сопротивления ни белым ни красным они остановили народ от вступления в гражданскую войну и в конце концов создали автономию в составе РФ, а впоследствии и Союзную республику, если бы не они, то кто бы это сделал?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143380"/>
            <a:ext cx="2680996" cy="235743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643182"/>
            <a:ext cx="1214446" cy="154565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643446"/>
            <a:ext cx="1214446" cy="18267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572008"/>
            <a:ext cx="2286016" cy="128588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22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2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1689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Яркая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2012-10-21T10:36:39Z</dcterms:created>
  <dcterms:modified xsi:type="dcterms:W3CDTF">2012-11-09T08:56:28Z</dcterms:modified>
</cp:coreProperties>
</file>