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4601"/>
    <a:srgbClr val="589923"/>
    <a:srgbClr val="2662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5" autoAdjust="0"/>
    <p:restoredTop sz="94660"/>
  </p:normalViewPr>
  <p:slideViewPr>
    <p:cSldViewPr>
      <p:cViewPr varScale="1">
        <p:scale>
          <a:sx n="81" d="100"/>
          <a:sy n="81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85220-0657-4901-A9D0-839E56F738C5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AB059-8221-46AE-88C8-481F95FE6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AB059-8221-46AE-88C8-481F95FE623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CD9E88E-CD5B-4F9D-B0B4-24708AC66A5C}" type="datetimeFigureOut">
              <a:rPr lang="ru-RU" smtClean="0"/>
              <a:pPr/>
              <a:t>05.06.2012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2D8F8E-7ED0-4BFC-AF28-269FDE90EB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&#1060;&#1072;&#1081;&#1083;&#1099;%20Microsoft%20Office\PowerPoint\&#1178;&#1072;&#1079;&#1072;&#1179;%20&#1093;&#1072;&#1083;&#1179;&#1099;&#1085;&#1099;&#1187;%20&#1086;&#1081;&#1099;&#1085;&#1076;&#1072;&#1088;&#1099;\&#1050;&#1086;&#1082;&#1087;&#1072;&#1088;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ocuments\&#1060;&#1072;&#1081;&#1083;&#1099;%20Microsoft%20Office\PowerPoint\&#1178;&#1072;&#1079;&#1072;&#1179;%20&#1093;&#1072;&#1083;&#1179;&#1099;&#1085;&#1099;&#1187;%20&#1086;&#1081;&#1099;&#1085;&#1076;&#1072;&#1088;&#1099;\thanks.avi" TargetMode="Externa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&#1060;&#1072;&#1081;&#1083;&#1099;%20Microsoft%20Office\PowerPoint\&#1178;&#1072;&#1079;&#1072;&#1179;%20&#1093;&#1072;&#1083;&#1179;&#1099;&#1085;&#1099;&#1187;%20&#1086;&#1081;&#1099;&#1085;&#1076;&#1072;&#1088;&#1099;\&#1053;&#1072;&#1095;&#1072;&#1083;&#1086;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&#1060;&#1072;&#1081;&#1083;&#1099;%20Microsoft%20Office\PowerPoint\&#1178;&#1072;&#1079;&#1072;&#1179;%20&#1093;&#1072;&#1083;&#1179;&#1099;&#1085;&#1099;&#1187;%20&#1086;&#1081;&#1099;&#1085;&#1076;&#1072;&#1088;&#1099;\&#1058;&#1077;&#1085;&#1075;&#1077;%20&#1072;&#1083;&#1091;.av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ocuments\&#1060;&#1072;&#1081;&#1083;&#1099;%20Microsoft%20Office\PowerPoint\&#1178;&#1072;&#1079;&#1072;&#1179;%20&#1093;&#1072;&#1083;&#1179;&#1099;&#1085;&#1099;&#1187;%20&#1086;&#1081;&#1099;&#1085;&#1076;&#1072;&#1088;&#1099;\&#1058;&#1086;&#1075;&#1099;&#1079;%20&#1050;&#1091;&#1084;&#1072;&#1083;&#1072;&#1082;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6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928926" y="214290"/>
            <a:ext cx="3140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800" b="1" cap="none" spc="0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Қазақ халқының</a:t>
            </a:r>
          </a:p>
          <a:p>
            <a:pPr algn="ctr"/>
            <a:r>
              <a:rPr lang="kk-KZ" sz="28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ұлттық ойындары</a:t>
            </a:r>
            <a:endParaRPr lang="ru-RU" sz="2800" b="1" cap="none" spc="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34670"/>
            <a:ext cx="6734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HomeWork.ucoz.kZ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750" y="5153025"/>
            <a:ext cx="23812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0"/>
            <a:ext cx="1214414" cy="163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Аударыспақ</a:t>
            </a:r>
            <a:endParaRPr lang="ru-RU" dirty="0">
              <a:solidFill>
                <a:schemeClr val="accent1"/>
              </a:solidFill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428596" y="1428736"/>
            <a:ext cx="7858180" cy="3893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Аударыспақ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спортшыдан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үлкен ептілікті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күштілікті, төзімділік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пен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батылдықты талап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ететін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ұлттық спорттың бір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түрі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екі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салт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атты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бір-бірін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аттан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аударып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алуға тырысады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Аударыспаққа тәртіп бойынша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үстіндегі айқасты жақсы меңгерген, тиянақты дайындығы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бар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спортшылар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ғана қатынаса алады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Ал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дайындығы жеткіліксіз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тәжірибесі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аз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спортшылар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үшін бұл өте қиын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Сондықтан қазіргі тәртіп бойынша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сайысқа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18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жасқа толғандар ғана қатынастырылады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Сайысқа қатынасушылар үш салмақтық категорияға бөлінеді.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Аударыспақ салмақтық категорияға бөлінеді.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Аударыспаққа салмақтың категорияны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енгізудің мақсаты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—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қатынасушыларға неғұрлым теңдік жағдай туғызу.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Оны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спорттың сайыстың бір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түріне айналдыру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үшін бір-біріне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тең келетін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салмақтық категорияны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көбейту дүрыс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Бұл категорияға бөлу соңғы кезде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қалыптасты.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Ертеде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кез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келген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тілек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білдіруші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өз еркімен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қатынаса беретін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болған.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Амал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қанша, спорттық жарыстарда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сол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үш категорияның өзі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көбіне әлі де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сақтала бермейді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Спорттың бұл түрінің дамуымен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бірге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сөз жоқ оның салмақтық категориясы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да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көбейе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кеңейе беретіні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күмәнсіз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Ойында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белді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жарамды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өзі мықты, атқа отырысы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мығым, білікті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жігіттер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жеңіп шығады.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Сайып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келгенде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аударыспақта негізгі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рольді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пен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ойыншы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жігіттер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атқарады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Оспадарлық, жұла қашу, салып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қалу, қол қайыру сияқты айла-амалдарды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қолдануға болмайды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Аударысу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пен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жігіттің үндескен қимыл-бірлестігіне сүйене отырып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күш-жігердің басымдығын көрсететін қалыпты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байсалды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шеберлікке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үласып жатуы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3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шарт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13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</a:t>
            </a:r>
            <a:endParaRPr lang="ru-RU" dirty="0">
              <a:solidFill>
                <a:schemeClr val="accent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7858180" cy="37548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ұлттық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ойындарының бір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түрі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спортының бұл түрі түркі тектес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басқа халықтарда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 бар.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Мысалы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 өзбектерде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пайга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қырғыздарда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чабыш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аталады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Кейбір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деректер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бойынша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15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ғ-дың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70-жылдарында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мен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Жәнібек сұлтандар Қазақ хандығын құрғанда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өзенінің жағасында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Тұлпарсаз деген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жерде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 ұйымдастырған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Осы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кезден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бастап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 қазақ халқының алқалы жиындарының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тойлардың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астардың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т.б.)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ажырамас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құрамдас бөлігіне айналған (қ.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Сауын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айту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Бұрын Бәйгеге қосылған аттар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түстік, күндік жерге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ұзақ қашықтықтарға шабатын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(қ.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Аламан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Көбінесе, қашықтық төрешілер алқасының шешімі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бойынша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бәйгеалаң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(ипподром)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айналымының ұзындығына байланысты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белгіленеді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Бәйгеге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мал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дәрігерінің қарауынан өткен аттар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жіберіледі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Жарысқа қатысушылардың кеудесіне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және арқасына нөмірлер тағылады; шабандоз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жеңіл, ыңғайлы, белгісі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бар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ұлттық киім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киеді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Аттың ер-тұрманында, шабандоздың киімінде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адам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жарақаттанатындай заттар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болмауы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тиіс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Бәйгеге қатысушы атын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оздыру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үшін өзі білетін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ережеде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рұқсат етілген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тәсілдердің бәрін қолдануына болады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Ал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қатарласып келе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жатқан атқа қамшысын тигізуге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немесе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қамшысын үйіріп басқа аттарды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жасқауға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айқайлауға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ысқыруға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жарыс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жолынан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шығып кетуге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оның айналмаларынан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төтелеп өтуге болмайды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1-ші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орын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мәреге атының тұмсығы бірінші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іліккен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шабандозға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қалған орын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аттардың келу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ретіне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қарай беріледі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108053" y="0"/>
            <a:ext cx="203594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5286388"/>
            <a:ext cx="258575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6643702" y="5282813"/>
            <a:ext cx="2500298" cy="15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50000"/>
                <a:lumOff val="50000"/>
              </a:schemeClr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Кокпар</a:t>
            </a:r>
            <a:endParaRPr lang="ru-RU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357298"/>
            <a:ext cx="5143536" cy="31085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  В день накануне </a:t>
            </a:r>
            <a:r>
              <a:rPr lang="ru-RU" sz="1400" dirty="0" err="1" smtClean="0">
                <a:solidFill>
                  <a:srgbClr val="C00000"/>
                </a:solidFill>
              </a:rPr>
              <a:t>кокпара</a:t>
            </a:r>
            <a:r>
              <a:rPr lang="ru-RU" sz="1400" dirty="0" smtClean="0">
                <a:solidFill>
                  <a:srgbClr val="C00000"/>
                </a:solidFill>
              </a:rPr>
              <a:t> джигиты аулов, соседствующих по пастбищу, готовятся к состязанию. По команде всадники устремляются к туше козла, брошенной на расстоянии 50-60 шагов. На джигита, первым поднявшего с земли тушу, нападают соперники, стараясь догнать его и отобрать </a:t>
            </a:r>
            <a:r>
              <a:rPr lang="ru-RU" sz="1400" dirty="0" err="1" smtClean="0">
                <a:solidFill>
                  <a:srgbClr val="C00000"/>
                </a:solidFill>
              </a:rPr>
              <a:t>кокпар</a:t>
            </a:r>
            <a:r>
              <a:rPr lang="ru-RU" sz="1400" dirty="0" smtClean="0">
                <a:solidFill>
                  <a:srgbClr val="C00000"/>
                </a:solidFill>
              </a:rPr>
              <a:t>. Бывает, что завязывается настоящая схватка, которая собирает до 20-30 участников. Такой круговорот называется </a:t>
            </a:r>
            <a:r>
              <a:rPr lang="ru-RU" sz="1400" dirty="0" err="1" smtClean="0">
                <a:solidFill>
                  <a:srgbClr val="C00000"/>
                </a:solidFill>
              </a:rPr>
              <a:t>дода</a:t>
            </a:r>
            <a:r>
              <a:rPr lang="ru-RU" sz="1400" dirty="0" smtClean="0">
                <a:solidFill>
                  <a:srgbClr val="C00000"/>
                </a:solidFill>
              </a:rPr>
              <a:t>. Состязание длится с полудня до вечера, а выиграл тот, кто либо силой, либо ловкостью последним захватил </a:t>
            </a:r>
            <a:r>
              <a:rPr lang="ru-RU" sz="1400" dirty="0" err="1" smtClean="0">
                <a:solidFill>
                  <a:srgbClr val="C00000"/>
                </a:solidFill>
              </a:rPr>
              <a:t>кокпар</a:t>
            </a:r>
            <a:r>
              <a:rPr lang="ru-RU" sz="1400" dirty="0" smtClean="0">
                <a:solidFill>
                  <a:srgbClr val="C00000"/>
                </a:solidFill>
              </a:rPr>
              <a:t>. Победители, как правило, возили </a:t>
            </a:r>
            <a:r>
              <a:rPr lang="ru-RU" sz="1400" dirty="0" err="1" smtClean="0">
                <a:solidFill>
                  <a:srgbClr val="C00000"/>
                </a:solidFill>
              </a:rPr>
              <a:t>кокпар</a:t>
            </a:r>
            <a:r>
              <a:rPr lang="ru-RU" sz="1400" dirty="0" smtClean="0">
                <a:solidFill>
                  <a:srgbClr val="C00000"/>
                </a:solidFill>
              </a:rPr>
              <a:t> по наиболее уважаемым дворам, получая в благодарность различные призы и угощения.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72008"/>
            <a:ext cx="2381250" cy="19145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876"/>
            <a:ext cx="3214710" cy="262563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785794"/>
            <a:ext cx="3239753" cy="2462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кпар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rgbClr val="FFEBF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hanks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57356" y="285728"/>
            <a:ext cx="5143536" cy="64633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none" spc="0" dirty="0" err="1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Қазақ халқының ойындары</a:t>
            </a:r>
            <a:r>
              <a:rPr lang="ru-RU" cap="none" spc="0" dirty="0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ru-RU" cap="none" spc="0" dirty="0" err="1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біздің рухани</a:t>
            </a:r>
            <a:r>
              <a:rPr lang="ru-RU" cap="none" spc="0" dirty="0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cap="none" spc="0" dirty="0" err="1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игіліміз</a:t>
            </a:r>
            <a:r>
              <a:rPr lang="ru-RU" cap="none" spc="0" dirty="0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cap="none" spc="0" dirty="0" err="1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тарихымыз</a:t>
            </a:r>
            <a:r>
              <a:rPr lang="ru-RU" cap="none" spc="0" dirty="0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cap="none" spc="0" dirty="0" err="1" smtClean="0">
                <a:ln w="1905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және сауығымыз.</a:t>
            </a:r>
            <a:endParaRPr lang="ru-RU" cap="none" spc="0" dirty="0">
              <a:ln w="1905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071546"/>
            <a:ext cx="402193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/>
              </a:contourClr>
            </a:sp3d>
          </a:bodyPr>
          <a:lstStyle/>
          <a:p>
            <a:pPr algn="ctr"/>
            <a:r>
              <a:rPr lang="kk-K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5400000" algn="tl" rotWithShape="0">
                    <a:schemeClr val="accent1">
                      <a:lumMod val="75000"/>
                    </a:schemeClr>
                  </a:outerShdw>
                </a:effectLst>
              </a:rPr>
              <a:t>Олар қандай </a:t>
            </a:r>
          </a:p>
          <a:p>
            <a:pPr algn="ctr"/>
            <a:r>
              <a:rPr lang="kk-KZ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5400000" algn="tl" rotWithShape="0">
                    <a:schemeClr val="accent1">
                      <a:lumMod val="75000"/>
                    </a:schemeClr>
                  </a:outerShdw>
                </a:effectLst>
              </a:rPr>
              <a:t>қасиеттерді тәрбелейді</a:t>
            </a:r>
            <a:r>
              <a:rPr lang="ru-RU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50800" dir="5400000" algn="tl" rotWithShape="0">
                    <a:schemeClr val="accent1">
                      <a:lumMod val="75000"/>
                    </a:schemeClr>
                  </a:outerShdw>
                </a:effectLst>
              </a:rPr>
              <a:t>?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50800" dist="50800" dir="54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000240"/>
            <a:ext cx="26234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адамгершілік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2571744"/>
            <a:ext cx="280859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өзара жәрдем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3143248"/>
            <a:ext cx="2021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батылдық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643314"/>
            <a:ext cx="26118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мақсаттылық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43306" y="4214818"/>
            <a:ext cx="896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күш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1802" y="4786322"/>
            <a:ext cx="20425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сенімділік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5357826"/>
            <a:ext cx="31902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қайырымдылық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857892"/>
            <a:ext cx="1794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адалдық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Начало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2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142852"/>
            <a:ext cx="1000121" cy="133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Алтыбакан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428736"/>
            <a:ext cx="785818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  В лунную ночь за аулом устанавливают качели - </a:t>
            </a:r>
            <a:r>
              <a:rPr lang="ru-RU" sz="1400" dirty="0" err="1" smtClean="0">
                <a:solidFill>
                  <a:srgbClr val="002060"/>
                </a:solidFill>
              </a:rPr>
              <a:t>алтыбакан</a:t>
            </a:r>
            <a:r>
              <a:rPr lang="ru-RU" sz="1400" dirty="0" smtClean="0">
                <a:solidFill>
                  <a:srgbClr val="002060"/>
                </a:solidFill>
              </a:rPr>
              <a:t>. Это место, где к вечеру собиралась молодежь петь песни и веселиться. На </a:t>
            </a:r>
            <a:r>
              <a:rPr lang="ru-RU" sz="1400" dirty="0" err="1" smtClean="0">
                <a:solidFill>
                  <a:srgbClr val="002060"/>
                </a:solidFill>
              </a:rPr>
              <a:t>алтыбакане</a:t>
            </a:r>
            <a:r>
              <a:rPr lang="ru-RU" sz="1400" dirty="0" smtClean="0">
                <a:solidFill>
                  <a:srgbClr val="002060"/>
                </a:solidFill>
              </a:rPr>
              <a:t> катаются поочередно парами - парень и девушка. Присутствующие запевают популярные песни, шутками и озорными замечаниями подбадривают молодых, находящихся на качелях.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 Для его устройства необходимо иметь 6 жердей длиной 3,5-4 м, 3 толстые прочные веревки и крепкую перекладину. При помощи жердей делают 2 треножника и хорошо укрепляют их на земле. На прочно связанные вершины треножников устанавливают перекладину, на которую подвязывают веревки. Участники игры, держась руками за концы веревки, упираются в стопы друг друга. Стоит одному согнуть ноги в коленях, а затем выпрямиться, как оба начинают раскачиваться.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857628"/>
            <a:ext cx="2928958" cy="241346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2132" y="3857628"/>
            <a:ext cx="3333750" cy="24288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71546"/>
            <a:ext cx="3300435" cy="45005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Тенге </a:t>
            </a:r>
            <a:r>
              <a:rPr lang="ru-RU" dirty="0" err="1" smtClean="0">
                <a:solidFill>
                  <a:schemeClr val="accent1"/>
                </a:solidFill>
              </a:rPr>
              <a:t>алу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5143536" cy="7386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  Тенге </a:t>
            </a:r>
            <a:r>
              <a:rPr lang="ru-RU" sz="1400" dirty="0" err="1" smtClean="0">
                <a:solidFill>
                  <a:srgbClr val="C00000"/>
                </a:solidFill>
              </a:rPr>
              <a:t>алу</a:t>
            </a:r>
            <a:r>
              <a:rPr lang="ru-RU" sz="1400" dirty="0" smtClean="0">
                <a:solidFill>
                  <a:srgbClr val="C00000"/>
                </a:solidFill>
              </a:rPr>
              <a:t> (</a:t>
            </a:r>
            <a:r>
              <a:rPr lang="kk-KZ" sz="1400" dirty="0" smtClean="0">
                <a:solidFill>
                  <a:srgbClr val="C00000"/>
                </a:solidFill>
              </a:rPr>
              <a:t>Күміс алу</a:t>
            </a:r>
            <a:r>
              <a:rPr lang="ru-RU" sz="1400" dirty="0" smtClean="0">
                <a:solidFill>
                  <a:srgbClr val="C00000"/>
                </a:solidFill>
              </a:rPr>
              <a:t>) — «подними монету» на скаку.</a:t>
            </a:r>
          </a:p>
          <a:p>
            <a:r>
              <a:rPr lang="ru-RU" sz="1400" dirty="0" smtClean="0">
                <a:solidFill>
                  <a:srgbClr val="C00000"/>
                </a:solidFill>
              </a:rPr>
              <a:t>  Скачка на лошади, во время которой ездок выполняет гимнастические и акробатические трюки.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286124"/>
            <a:ext cx="2086242" cy="15716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285992"/>
            <a:ext cx="2803942" cy="35719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енге алу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50" y="0"/>
            <a:ext cx="2381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Тоғыз-құмалақ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7858180" cy="32316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589923"/>
                </a:solidFill>
              </a:rPr>
              <a:t> </a:t>
            </a:r>
            <a:r>
              <a:rPr lang="ru-RU" sz="1200" b="1" dirty="0" err="1" smtClean="0">
                <a:solidFill>
                  <a:srgbClr val="589923"/>
                </a:solidFill>
              </a:rPr>
              <a:t>Тоғыз-құмалақ </a:t>
            </a:r>
            <a:r>
              <a:rPr lang="ru-RU" sz="1200" b="1" dirty="0" smtClean="0">
                <a:solidFill>
                  <a:srgbClr val="589923"/>
                </a:solidFill>
              </a:rPr>
              <a:t>— </a:t>
            </a:r>
            <a:r>
              <a:rPr lang="ru-RU" sz="1200" b="1" dirty="0" err="1" smtClean="0">
                <a:solidFill>
                  <a:srgbClr val="589923"/>
                </a:solidFill>
              </a:rPr>
              <a:t>қазақтың ұлттық дәстүрлі ойындарының бірі</a:t>
            </a:r>
            <a:r>
              <a:rPr lang="ru-RU" sz="1200" b="1" dirty="0" smtClean="0">
                <a:solidFill>
                  <a:srgbClr val="589923"/>
                </a:solidFill>
              </a:rPr>
              <a:t>, </a:t>
            </a:r>
            <a:r>
              <a:rPr lang="ru-RU" sz="1200" b="1" dirty="0" err="1" smtClean="0">
                <a:solidFill>
                  <a:srgbClr val="589923"/>
                </a:solidFill>
              </a:rPr>
              <a:t>ақыл-ой ойыны</a:t>
            </a:r>
            <a:r>
              <a:rPr lang="ru-RU" sz="1200" b="1" dirty="0" smtClean="0">
                <a:solidFill>
                  <a:srgbClr val="589923"/>
                </a:solidFill>
              </a:rPr>
              <a:t>.</a:t>
            </a:r>
          </a:p>
          <a:p>
            <a:r>
              <a:rPr lang="kk-KZ" sz="1200" b="1" dirty="0">
                <a:solidFill>
                  <a:srgbClr val="589923"/>
                </a:solidFill>
              </a:rPr>
              <a:t> </a:t>
            </a:r>
            <a:r>
              <a:rPr lang="kk-KZ" sz="1200" b="1" dirty="0" smtClean="0">
                <a:solidFill>
                  <a:srgbClr val="589923"/>
                </a:solidFill>
              </a:rPr>
              <a:t>Соңғы деректерге қарағанда, оның шығу тарихы 4 мың жылдық кезеңді қамтиды. Ал кейбір мамандардың айтуынша, оның пайда болған кезі бұдан да көп уақыт болуы әбден мүмкін. Тоғыз-құмалақ өткен ғасырларда қазақ даласындағы ең кең тараған ойын болатын. </a:t>
            </a:r>
          </a:p>
          <a:p>
            <a:r>
              <a:rPr lang="kk-KZ" sz="1200" b="1" dirty="0">
                <a:solidFill>
                  <a:srgbClr val="589923"/>
                </a:solidFill>
              </a:rPr>
              <a:t> </a:t>
            </a:r>
            <a:r>
              <a:rPr lang="kk-KZ" sz="1200" b="1" dirty="0" smtClean="0">
                <a:solidFill>
                  <a:srgbClr val="589923"/>
                </a:solidFill>
              </a:rPr>
              <a:t> Қазіргі кезде әлемнің көптеген елдерінде тоғыз-құмалақ жақсы насихатталып жатыр. Мәселен, Моңғолияда мектептерде тоғыз-құмалақтан олимпиада өтеді екен. Қытайда, Қарақалпақстанда кітаптар, ғылыми еңбектер шығуда. Сондай-ақ, көршілес Алтайда, Қарашай-Шеркеште, Сахада үйірмелер ашылып, Еуропаның бірнеше елдерінде тоғыз-құмалақ ойналып жатыр деген дерек бар. Қазақстан тәуелсіздік алған жылдан бері тоғыз-құмалақ жылдан-жылға дамып келеді. Бұл жерде жаңа құрылған тоғыз-құмалақ федерациясының ықпалы зор болып отыр.</a:t>
            </a:r>
          </a:p>
          <a:p>
            <a:r>
              <a:rPr lang="kk-KZ" sz="1200" b="1" dirty="0">
                <a:solidFill>
                  <a:srgbClr val="589923"/>
                </a:solidFill>
              </a:rPr>
              <a:t> </a:t>
            </a:r>
            <a:r>
              <a:rPr lang="kk-KZ" sz="1200" b="1" dirty="0" smtClean="0">
                <a:solidFill>
                  <a:srgbClr val="589923"/>
                </a:solidFill>
              </a:rPr>
              <a:t> Бүгінгі таңда осы қауымдастықтың арқасында елдің түкпір-түкпірінде үйірмелер ашылып, тоғыз-құмалақтан жарыстар жиі өткізіліп келеді. Тоғызқұмалақ ойыны арнайы тақтада екі адам арасында ойналады. Ойын тақтасы – 2 қазан, 18 отау, 162 құмалақтан тұрады. Ойын басында әр ойыншыға бір қазан, тоғыз отауға тоғыз-тоғыздан салынған сексен бір құмалақ тиесілі.</a:t>
            </a:r>
          </a:p>
          <a:p>
            <a:r>
              <a:rPr lang="kk-KZ" sz="1200" b="1" dirty="0" smtClean="0">
                <a:solidFill>
                  <a:srgbClr val="589923"/>
                </a:solidFill>
              </a:rPr>
              <a:t>  Алғашқы жүріс жасаған ойыншыны – бастаушы, қарымта жүріс жасаған ойыншыны – қостаушы деп атайды. Кейде бастаушы үшін – ақ жағы, қостаушы үшін қара жағы деген тіркестерді де қолданамыз.</a:t>
            </a:r>
            <a:endParaRPr lang="ru-RU" sz="1200" b="1" dirty="0">
              <a:solidFill>
                <a:srgbClr val="589923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00570"/>
            <a:ext cx="2643521" cy="200026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8804" y="4500570"/>
            <a:ext cx="3029649" cy="1982654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гыз Кумалак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90113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1"/>
                </a:solidFill>
              </a:rPr>
              <a:t>Кыз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err="1" smtClean="0">
                <a:solidFill>
                  <a:schemeClr val="accent1"/>
                </a:solidFill>
              </a:rPr>
              <a:t>куу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785818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AB4601"/>
                </a:solidFill>
              </a:rPr>
              <a:t>  По свидетельству историков, еще в </a:t>
            </a:r>
            <a:r>
              <a:rPr lang="ru-RU" sz="1600" dirty="0" err="1" smtClean="0">
                <a:solidFill>
                  <a:srgbClr val="AB4601"/>
                </a:solidFill>
              </a:rPr>
              <a:t>сакских</a:t>
            </a:r>
            <a:r>
              <a:rPr lang="ru-RU" sz="1600" dirty="0" smtClean="0">
                <a:solidFill>
                  <a:srgbClr val="AB4601"/>
                </a:solidFill>
              </a:rPr>
              <a:t> племенах одним из условий женитьбы был обычай, который требовал, чтобы жених догнал невесту. Во время народного собрания или праздника юноши и девушки верхом на лошадях выходят в поле. По знаку хозяина торжества, стегнув коня, девушка срывается с места, а юноша бросается ее догонять. Если юноша не сможет настигнуть и поцеловать наездницу, то он должен развернуться и стремительно скакать обратно. Если же девушка догонит джигита, то начинает что есть силы стегать его камчой. Эта игра напоминает своеобразный спектакль - собравшийся народ наблюдает за событием, словно происходящим на сцене.</a:t>
            </a:r>
            <a:endParaRPr lang="ru-RU" sz="1600" dirty="0">
              <a:solidFill>
                <a:srgbClr val="AB460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357694"/>
            <a:ext cx="2857520" cy="187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357694"/>
            <a:ext cx="2773287" cy="1858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42852"/>
            <a:ext cx="181260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4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6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Справедливость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170</TotalTime>
  <Words>1073</Words>
  <Application>Microsoft Office PowerPoint</Application>
  <PresentationFormat>Экран (4:3)</PresentationFormat>
  <Paragraphs>40</Paragraphs>
  <Slides>14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Слайд 1</vt:lpstr>
      <vt:lpstr>Слайд 2</vt:lpstr>
      <vt:lpstr>Слайд 3</vt:lpstr>
      <vt:lpstr>Алтыбакан</vt:lpstr>
      <vt:lpstr>Тенге алу</vt:lpstr>
      <vt:lpstr>Слайд 6</vt:lpstr>
      <vt:lpstr>Тоғыз-құмалақ</vt:lpstr>
      <vt:lpstr>Слайд 8</vt:lpstr>
      <vt:lpstr>Кыз куу</vt:lpstr>
      <vt:lpstr>Аударыспақ</vt:lpstr>
      <vt:lpstr>Бәйге</vt:lpstr>
      <vt:lpstr>Кокпар</vt:lpstr>
      <vt:lpstr>Слайд 13</vt:lpstr>
      <vt:lpstr>Слайд 14</vt:lpstr>
    </vt:vector>
  </TitlesOfParts>
  <Manager>Гулайман Акаевна</Manager>
  <Company>гимназия №6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халқының ойындары</dc:title>
  <dc:subject>Мәдениет</dc:subject>
  <dc:creator>Чэнь Александр</dc:creator>
  <cp:lastModifiedBy>User</cp:lastModifiedBy>
  <cp:revision>3</cp:revision>
  <dcterms:created xsi:type="dcterms:W3CDTF">2012-03-18T14:04:31Z</dcterms:created>
  <dcterms:modified xsi:type="dcterms:W3CDTF">2012-06-05T10:44:53Z</dcterms:modified>
</cp:coreProperties>
</file>