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theme/themeOverride7.xml" ContentType="application/vnd.openxmlformats-officedocument.themeOverr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B4601"/>
    <a:srgbClr val="589923"/>
    <a:srgbClr val="26627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875" autoAdjust="0"/>
    <p:restoredTop sz="94660"/>
  </p:normalViewPr>
  <p:slideViewPr>
    <p:cSldViewPr>
      <p:cViewPr varScale="1">
        <p:scale>
          <a:sx n="81" d="100"/>
          <a:sy n="81" d="100"/>
        </p:scale>
        <p:origin x="-4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D85220-0657-4901-A9D0-839E56F738C5}" type="datetimeFigureOut">
              <a:rPr lang="ru-RU" smtClean="0"/>
              <a:pPr/>
              <a:t>05.06.2012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CAB059-8221-46AE-88C8-481F95FE623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AB059-8221-46AE-88C8-481F95FE6236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CD9E88E-CD5B-4F9D-B0B4-24708AC66A5C}" type="datetimeFigureOut">
              <a:rPr lang="ru-RU" smtClean="0"/>
              <a:pPr/>
              <a:t>05.06.2012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22D8F8E-7ED0-4BFC-AF28-269FDE90EB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D9E88E-CD5B-4F9D-B0B4-24708AC66A5C}" type="datetimeFigureOut">
              <a:rPr lang="ru-RU" smtClean="0"/>
              <a:pPr/>
              <a:t>05.06.2012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2D8F8E-7ED0-4BFC-AF28-269FDE90EB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D9E88E-CD5B-4F9D-B0B4-24708AC66A5C}" type="datetimeFigureOut">
              <a:rPr lang="ru-RU" smtClean="0"/>
              <a:pPr/>
              <a:t>05.06.2012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2D8F8E-7ED0-4BFC-AF28-269FDE90EB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D9E88E-CD5B-4F9D-B0B4-24708AC66A5C}" type="datetimeFigureOut">
              <a:rPr lang="ru-RU" smtClean="0"/>
              <a:pPr/>
              <a:t>05.06.2012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2D8F8E-7ED0-4BFC-AF28-269FDE90EB4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slow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D9E88E-CD5B-4F9D-B0B4-24708AC66A5C}" type="datetimeFigureOut">
              <a:rPr lang="ru-RU" smtClean="0"/>
              <a:pPr/>
              <a:t>05.06.2012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2D8F8E-7ED0-4BFC-AF28-269FDE90EB4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D9E88E-CD5B-4F9D-B0B4-24708AC66A5C}" type="datetimeFigureOut">
              <a:rPr lang="ru-RU" smtClean="0"/>
              <a:pPr/>
              <a:t>05.06.2012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2D8F8E-7ED0-4BFC-AF28-269FDE90EB4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D9E88E-CD5B-4F9D-B0B4-24708AC66A5C}" type="datetimeFigureOut">
              <a:rPr lang="ru-RU" smtClean="0"/>
              <a:pPr/>
              <a:t>05.06.2012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2D8F8E-7ED0-4BFC-AF28-269FDE90EB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D9E88E-CD5B-4F9D-B0B4-24708AC66A5C}" type="datetimeFigureOut">
              <a:rPr lang="ru-RU" smtClean="0"/>
              <a:pPr/>
              <a:t>05.06.2012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2D8F8E-7ED0-4BFC-AF28-269FDE90EB4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D9E88E-CD5B-4F9D-B0B4-24708AC66A5C}" type="datetimeFigureOut">
              <a:rPr lang="ru-RU" smtClean="0"/>
              <a:pPr/>
              <a:t>05.06.2012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2D8F8E-7ED0-4BFC-AF28-269FDE90EB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6CD9E88E-CD5B-4F9D-B0B4-24708AC66A5C}" type="datetimeFigureOut">
              <a:rPr lang="ru-RU" smtClean="0"/>
              <a:pPr/>
              <a:t>05.06.2012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2D8F8E-7ED0-4BFC-AF28-269FDE90EB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CD9E88E-CD5B-4F9D-B0B4-24708AC66A5C}" type="datetimeFigureOut">
              <a:rPr lang="ru-RU" smtClean="0"/>
              <a:pPr/>
              <a:t>05.06.2012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22D8F8E-7ED0-4BFC-AF28-269FDE90EB4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CD9E88E-CD5B-4F9D-B0B4-24708AC66A5C}" type="datetimeFigureOut">
              <a:rPr lang="ru-RU" smtClean="0"/>
              <a:pPr/>
              <a:t>05.06.2012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22D8F8E-7ED0-4BFC-AF28-269FDE90EB4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ipe dir="d"/>
  </p:transition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Documents\&#1060;&#1072;&#1081;&#1083;&#1099;%20Microsoft%20Office\PowerPoint\&#1178;&#1072;&#1079;&#1072;&#1179;%20&#1093;&#1072;&#1083;&#1179;&#1099;&#1085;&#1099;&#1187;%20&#1086;&#1081;&#1099;&#1085;&#1076;&#1072;&#1088;&#1099;\&#1050;&#1086;&#1082;&#1087;&#1072;&#1088;.avi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D:\Documents\&#1060;&#1072;&#1081;&#1083;&#1099;%20Microsoft%20Office\PowerPoint\&#1178;&#1072;&#1079;&#1072;&#1179;%20&#1093;&#1072;&#1083;&#1179;&#1099;&#1085;&#1099;&#1187;%20&#1086;&#1081;&#1099;&#1085;&#1076;&#1072;&#1088;&#1099;\thanks.avi" TargetMode="Externa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Documents\&#1060;&#1072;&#1081;&#1083;&#1099;%20Microsoft%20Office\PowerPoint\&#1178;&#1072;&#1079;&#1072;&#1179;%20&#1093;&#1072;&#1083;&#1179;&#1099;&#1085;&#1099;&#1187;%20&#1086;&#1081;&#1099;&#1085;&#1076;&#1072;&#1088;&#1099;\&#1053;&#1072;&#1095;&#1072;&#1083;&#1086;.avi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Documents\&#1060;&#1072;&#1081;&#1083;&#1099;%20Microsoft%20Office\PowerPoint\&#1178;&#1072;&#1079;&#1072;&#1179;%20&#1093;&#1072;&#1083;&#1179;&#1099;&#1085;&#1099;&#1187;%20&#1086;&#1081;&#1099;&#1085;&#1076;&#1072;&#1088;&#1099;\&#1058;&#1077;&#1085;&#1075;&#1077;%20&#1072;&#1083;&#1091;.avi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Documents\&#1060;&#1072;&#1081;&#1083;&#1099;%20Microsoft%20Office\PowerPoint\&#1178;&#1072;&#1079;&#1072;&#1179;%20&#1093;&#1072;&#1083;&#1179;&#1099;&#1085;&#1099;&#1187;%20&#1086;&#1081;&#1099;&#1085;&#1076;&#1072;&#1088;&#1099;\&#1058;&#1086;&#1075;&#1099;&#1079;%20&#1050;&#1091;&#1084;&#1072;&#1083;&#1072;&#1082;.avi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7661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2928926" y="214290"/>
            <a:ext cx="3140603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2800" b="1" cap="none" spc="0" dirty="0" smtClean="0">
                <a:ln w="1143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Қазақ халқының</a:t>
            </a:r>
          </a:p>
          <a:p>
            <a:pPr algn="ctr"/>
            <a:r>
              <a:rPr lang="kk-KZ" sz="2800" b="1" dirty="0" smtClean="0">
                <a:ln w="1143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ұлттық ойындары</a:t>
            </a:r>
            <a:endParaRPr lang="ru-RU" sz="2800" b="1" cap="none" spc="0" dirty="0">
              <a:ln w="1143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934670"/>
            <a:ext cx="67345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HomeWork.ucoz.kZ</a:t>
            </a:r>
            <a:endParaRPr lang="ru-RU" sz="5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75000"/>
              </a:scheme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89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62750" y="5153025"/>
            <a:ext cx="2381250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29586" y="0"/>
            <a:ext cx="1214414" cy="1631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dirty="0" err="1" smtClean="0">
                <a:solidFill>
                  <a:schemeClr val="accent1"/>
                </a:solidFill>
              </a:rPr>
              <a:t>Аударыспақ</a:t>
            </a:r>
            <a:endParaRPr lang="ru-RU" dirty="0">
              <a:solidFill>
                <a:schemeClr val="accent1"/>
              </a:solidFill>
            </a:endParaRPr>
          </a:p>
        </p:txBody>
      </p:sp>
      <p:sp useBgFill="1">
        <p:nvSpPr>
          <p:cNvPr id="7" name="TextBox 6"/>
          <p:cNvSpPr txBox="1"/>
          <p:nvPr/>
        </p:nvSpPr>
        <p:spPr>
          <a:xfrm>
            <a:off x="428596" y="1428736"/>
            <a:ext cx="7858180" cy="38933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300" b="1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</a:t>
            </a:r>
            <a:r>
              <a:rPr lang="ru-RU" sz="1300" b="1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Аударыспақ 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—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спортшыдан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үлкен ептілікті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күштілікті, төзімділік 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пен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батылдықты талап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ететін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ұлттық спорттың бір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түрі 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екі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салт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атты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бір-бірін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аттан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аударып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алуға тырысады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).</a:t>
            </a:r>
          </a:p>
          <a:p>
            <a:endParaRPr lang="ru-RU" sz="1300" dirty="0" smtClean="0">
              <a:solidFill>
                <a:schemeClr val="accent1">
                  <a:lumMod val="50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Аударыспаққа тәртіп бойынша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ат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үстіндегі айқасты жақсы меңгерген, тиянақты дайындығы 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бар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спортшылар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ғана қатынаса алады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Ал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дайындығы жеткіліксіз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тәжірибесі 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аз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спортшылар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үшін бұл өте қиын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Сондықтан қазіргі тәртіп бойынша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сайысқа 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18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жасқа толғандар ғана қатынастырылады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Сайысқа қатынасушылар үш салмақтық категорияға бөлінеді.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Аударыспақ салмақтық категорияға бөлінеді.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Аударыспаққа салмақтың категорияны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енгізудің мақсаты 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—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қатынасушыларға неғұрлым теңдік жағдай туғызу.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Оны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спорттың сайыстың бір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түріне айналдыру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үшін бір-біріне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тең келетін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салмақтық категорияны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көбейту дүрыс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Бұл категорияға бөлу соңғы кезде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қалыптасты.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Ертеде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кез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келген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тілек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білдіруші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өз еркімен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қатынаса беретін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болған.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Амал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қанша, спорттық жарыстарда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сол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үш категорияның өзі 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де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көбіне әлі де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сақтала бермейді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Спорттың бұл түрінің дамуымен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бірге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сөз жоқ оның салмақтық категориясы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да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көбейе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кеңейе беретіні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күмәнсіз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</a:p>
          <a:p>
            <a:endParaRPr lang="ru-RU" sz="1300" dirty="0" smtClean="0">
              <a:solidFill>
                <a:schemeClr val="accent1">
                  <a:lumMod val="50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Ойында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аты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белді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жарамды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өзі мықты, атқа отырысы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мығым, білікті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жігіттер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жеңіп шығады.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Сайып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келгенде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аударыспақта негізгі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рольді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ат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пен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ойыншы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жігіттер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атқарады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Оспадарлық, жұла қашу, салып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қалу, қол қайыру сияқты айла-амалдарды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қолдануға болмайды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Аударысу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ат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пен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жігіттің үндескен қимыл-бірлестігіне сүйене отырып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күш-жігердің басымдығын көрсететін қалыпты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байсалды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шеберлікке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үласып жатуы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3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шарт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  <a:endParaRPr lang="ru-RU" sz="1300" dirty="0">
              <a:solidFill>
                <a:schemeClr val="accent1">
                  <a:lumMod val="50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dirty="0" err="1" smtClean="0">
                <a:solidFill>
                  <a:schemeClr val="accent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Бәйге</a:t>
            </a:r>
            <a:endParaRPr lang="ru-RU" dirty="0">
              <a:solidFill>
                <a:schemeClr val="accent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8596" y="1428736"/>
            <a:ext cx="7858180" cy="375487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Бәйге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ұлттық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спорт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ойындарының бір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түрі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Ат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спортының бұл түрі түркі тектес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басқа халықтарда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да бар.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Мысалы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Бәйге өзбектерде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“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пайга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”,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қырғыздарда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“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чабыш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”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деп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аталады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Кейбір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деректер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бойынша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15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ғ-дың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70-жылдарында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Керей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мен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Жәнібек сұлтандар Қазақ хандығын құрғанда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Шу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өзенінің жағасында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Тұлпарсаз деген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жерде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Бәйге ұйымдастырған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</a:t>
            </a:r>
          </a:p>
          <a:p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Осы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кезден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бастап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Бәйге қазақ халқының алқалы жиындарының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тойлардың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астардың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т.б.)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ажырамас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құрамдас бөлігіне айналған (қ.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Сауын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айту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).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Бұрын Бәйгеге қосылған аттар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түстік, күндік жерге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ұзақ қашықтықтарға шабатын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(қ.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Аламан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бәйге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).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Көбінесе, қашықтық төрешілер алқасының шешімі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бойынша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бәйгеалаң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(ипподром)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айналымының ұзындығына байланысты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белгіленеді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Бәйгеге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мал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дәрігерінің қарауынан өткен аттар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жіберіледі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Жарысқа қатысушылардың кеудесіне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және арқасына нөмірлер тағылады; шабандоз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жеңіл, ыңғайлы, белгісі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бар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ұлттық киім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киеді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Аттың ер-тұрманында, шабандоздың киімінде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адам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жарақаттанатындай заттар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болмауы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тиіс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Бәйгеге қатысушы атын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оздыру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үшін өзі білетін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ережеде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рұқсат етілген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тәсілдердің бәрін қолдануына болады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Ал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қатарласып келе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жатқан атқа қамшысын тигізуге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немесе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қамшысын үйіріп басқа аттарды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жасқауға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айқайлауға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ысқыруға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жарыс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жолынан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шығып кетуге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оның айналмаларынан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төтелеп өтуге болмайды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1-ші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орын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мәреге атының тұмсығы бірінші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іліккен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шабандозға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қалған орын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аттардың келу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ретіне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қарай беріледі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7108053" y="0"/>
            <a:ext cx="2035947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43372" y="5286388"/>
            <a:ext cx="2585751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flipH="1">
            <a:off x="6643702" y="5282813"/>
            <a:ext cx="2500298" cy="157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tx1">
                <a:lumMod val="50000"/>
                <a:lumOff val="50000"/>
              </a:schemeClr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Кокпар</a:t>
            </a:r>
            <a:endParaRPr lang="ru-RU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8596" y="1357298"/>
            <a:ext cx="5143536" cy="310854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C00000"/>
                </a:solidFill>
              </a:rPr>
              <a:t>  В день накануне </a:t>
            </a:r>
            <a:r>
              <a:rPr lang="ru-RU" sz="1400" dirty="0" err="1" smtClean="0">
                <a:solidFill>
                  <a:srgbClr val="C00000"/>
                </a:solidFill>
              </a:rPr>
              <a:t>кокпара</a:t>
            </a:r>
            <a:r>
              <a:rPr lang="ru-RU" sz="1400" dirty="0" smtClean="0">
                <a:solidFill>
                  <a:srgbClr val="C00000"/>
                </a:solidFill>
              </a:rPr>
              <a:t> джигиты аулов, соседствующих по пастбищу, готовятся к состязанию. По команде всадники устремляются к туше козла, брошенной на расстоянии 50-60 шагов. На джигита, первым поднявшего с земли тушу, нападают соперники, стараясь догнать его и отобрать </a:t>
            </a:r>
            <a:r>
              <a:rPr lang="ru-RU" sz="1400" dirty="0" err="1" smtClean="0">
                <a:solidFill>
                  <a:srgbClr val="C00000"/>
                </a:solidFill>
              </a:rPr>
              <a:t>кокпар</a:t>
            </a:r>
            <a:r>
              <a:rPr lang="ru-RU" sz="1400" dirty="0" smtClean="0">
                <a:solidFill>
                  <a:srgbClr val="C00000"/>
                </a:solidFill>
              </a:rPr>
              <a:t>. Бывает, что завязывается настоящая схватка, которая собирает до 20-30 участников. Такой круговорот называется </a:t>
            </a:r>
            <a:r>
              <a:rPr lang="ru-RU" sz="1400" dirty="0" err="1" smtClean="0">
                <a:solidFill>
                  <a:srgbClr val="C00000"/>
                </a:solidFill>
              </a:rPr>
              <a:t>дода</a:t>
            </a:r>
            <a:r>
              <a:rPr lang="ru-RU" sz="1400" dirty="0" smtClean="0">
                <a:solidFill>
                  <a:srgbClr val="C00000"/>
                </a:solidFill>
              </a:rPr>
              <a:t>. Состязание длится с полудня до вечера, а выиграл тот, кто либо силой, либо ловкостью последним захватил </a:t>
            </a:r>
            <a:r>
              <a:rPr lang="ru-RU" sz="1400" dirty="0" err="1" smtClean="0">
                <a:solidFill>
                  <a:srgbClr val="C00000"/>
                </a:solidFill>
              </a:rPr>
              <a:t>кокпар</a:t>
            </a:r>
            <a:r>
              <a:rPr lang="ru-RU" sz="1400" dirty="0" smtClean="0">
                <a:solidFill>
                  <a:srgbClr val="C00000"/>
                </a:solidFill>
              </a:rPr>
              <a:t>. Победители, как правило, возили </a:t>
            </a:r>
            <a:r>
              <a:rPr lang="ru-RU" sz="1400" dirty="0" err="1" smtClean="0">
                <a:solidFill>
                  <a:srgbClr val="C00000"/>
                </a:solidFill>
              </a:rPr>
              <a:t>кокпар</a:t>
            </a:r>
            <a:r>
              <a:rPr lang="ru-RU" sz="1400" dirty="0" smtClean="0">
                <a:solidFill>
                  <a:srgbClr val="C00000"/>
                </a:solidFill>
              </a:rPr>
              <a:t> по наиболее уважаемым дворам, получая в благодарность различные призы и угощения.</a:t>
            </a:r>
            <a:endParaRPr lang="ru-RU" sz="1400" dirty="0">
              <a:solidFill>
                <a:srgbClr val="C0000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40" y="4572008"/>
            <a:ext cx="2381250" cy="191452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86446" y="3571876"/>
            <a:ext cx="3214710" cy="2625633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5008" y="785794"/>
            <a:ext cx="3239753" cy="2462212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окпар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/>
            </a:gs>
            <a:gs pos="100000">
              <a:srgbClr val="FFEBFA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thanks.avi">
            <a:hlinkClick r:id="" action="ppaction://media"/>
          </p:cNvPr>
          <p:cNvPicPr>
            <a:picLocks noRot="1" noChangeAspect="1"/>
          </p:cNvPicPr>
          <p:nvPr>
            <a:videoFile r:link="rId2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22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1857356" y="285728"/>
            <a:ext cx="5143536" cy="646331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cap="none" spc="0" dirty="0" err="1" smtClean="0">
                <a:ln w="1905"/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Қазақ халқының ойындары</a:t>
            </a:r>
            <a:r>
              <a:rPr lang="ru-RU" cap="none" spc="0" dirty="0" smtClean="0">
                <a:ln w="1905"/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– </a:t>
            </a:r>
            <a:r>
              <a:rPr lang="ru-RU" cap="none" spc="0" dirty="0" err="1" smtClean="0">
                <a:ln w="1905"/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біздің рухани</a:t>
            </a:r>
            <a:r>
              <a:rPr lang="ru-RU" cap="none" spc="0" dirty="0" smtClean="0">
                <a:ln w="1905"/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cap="none" spc="0" dirty="0" err="1" smtClean="0">
                <a:ln w="1905"/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игіліміз</a:t>
            </a:r>
            <a:r>
              <a:rPr lang="ru-RU" cap="none" spc="0" dirty="0" smtClean="0">
                <a:ln w="1905"/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</a:t>
            </a:r>
            <a:r>
              <a:rPr lang="ru-RU" cap="none" spc="0" dirty="0" err="1" smtClean="0">
                <a:ln w="1905"/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тарихымыз</a:t>
            </a:r>
            <a:r>
              <a:rPr lang="ru-RU" cap="none" spc="0" dirty="0" smtClean="0">
                <a:ln w="1905"/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cap="none" spc="0" dirty="0" err="1" smtClean="0">
                <a:ln w="1905"/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және сауығымыз.</a:t>
            </a:r>
            <a:endParaRPr lang="ru-RU" cap="none" spc="0" dirty="0">
              <a:ln w="1905"/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14546" y="1071546"/>
            <a:ext cx="4021935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/>
              </a:contourClr>
            </a:sp3d>
          </a:bodyPr>
          <a:lstStyle/>
          <a:p>
            <a:pPr algn="ctr"/>
            <a:r>
              <a:rPr lang="kk-KZ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50800" dir="5400000" algn="tl" rotWithShape="0">
                    <a:schemeClr val="accent1">
                      <a:lumMod val="75000"/>
                    </a:schemeClr>
                  </a:outerShdw>
                </a:effectLst>
              </a:rPr>
              <a:t>Олар қандай </a:t>
            </a:r>
          </a:p>
          <a:p>
            <a:pPr algn="ctr"/>
            <a:r>
              <a:rPr lang="kk-KZ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50800" dir="5400000" algn="tl" rotWithShape="0">
                    <a:schemeClr val="accent1">
                      <a:lumMod val="75000"/>
                    </a:schemeClr>
                  </a:outerShdw>
                </a:effectLst>
              </a:rPr>
              <a:t>қасиеттерді тәрбелейді</a:t>
            </a:r>
            <a:r>
              <a:rPr lang="ru-RU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50800" dir="5400000" algn="tl" rotWithShape="0">
                    <a:schemeClr val="accent1">
                      <a:lumMod val="75000"/>
                    </a:schemeClr>
                  </a:outerShdw>
                </a:effectLst>
              </a:rPr>
              <a:t>?</a:t>
            </a:r>
            <a:endParaRPr lang="ru-RU" sz="2800" b="1" cap="all" spc="0" dirty="0">
              <a:ln/>
              <a:solidFill>
                <a:schemeClr val="accent1"/>
              </a:solidFill>
              <a:effectLst>
                <a:outerShdw blurRad="50800" dist="50800" dir="5400000" algn="tl" rotWithShape="0">
                  <a:schemeClr val="accent1">
                    <a:lumMod val="75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57488" y="2000240"/>
            <a:ext cx="262341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адамгершілік</a:t>
            </a:r>
            <a:endParaRPr lang="ru-RU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86050" y="2571744"/>
            <a:ext cx="2808590" cy="58477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dkEdge"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өзара жәрдем</a:t>
            </a:r>
            <a:endParaRPr lang="ru-RU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43240" y="3143248"/>
            <a:ext cx="202190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батылдық</a:t>
            </a:r>
            <a:endParaRPr lang="ru-RU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57488" y="3643314"/>
            <a:ext cx="261180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мақсаттылық</a:t>
            </a:r>
            <a:endParaRPr lang="ru-RU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accent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643306" y="4214818"/>
            <a:ext cx="89639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күш</a:t>
            </a:r>
            <a:endParaRPr lang="ru-RU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71802" y="4786322"/>
            <a:ext cx="204254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сенімділік</a:t>
            </a:r>
            <a:endParaRPr lang="ru-RU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B05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500298" y="5357826"/>
            <a:ext cx="319029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қайырымдылық</a:t>
            </a:r>
            <a:endParaRPr lang="ru-RU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C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214678" y="5857892"/>
            <a:ext cx="179408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6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адалдық</a:t>
            </a:r>
            <a:endParaRPr lang="ru-RU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accent6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Начало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22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1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89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01024" y="142852"/>
            <a:ext cx="1000121" cy="1333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chemeClr val="accent1"/>
                </a:solidFill>
              </a:rPr>
              <a:t>Алтыбакан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596" y="1428736"/>
            <a:ext cx="7858180" cy="224676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002060"/>
                </a:solidFill>
              </a:rPr>
              <a:t>  В лунную ночь за аулом устанавливают качели - </a:t>
            </a:r>
            <a:r>
              <a:rPr lang="ru-RU" sz="1400" dirty="0" err="1" smtClean="0">
                <a:solidFill>
                  <a:srgbClr val="002060"/>
                </a:solidFill>
              </a:rPr>
              <a:t>алтыбакан</a:t>
            </a:r>
            <a:r>
              <a:rPr lang="ru-RU" sz="1400" dirty="0" smtClean="0">
                <a:solidFill>
                  <a:srgbClr val="002060"/>
                </a:solidFill>
              </a:rPr>
              <a:t>. Это место, где к вечеру собиралась молодежь петь песни и веселиться. На </a:t>
            </a:r>
            <a:r>
              <a:rPr lang="ru-RU" sz="1400" dirty="0" err="1" smtClean="0">
                <a:solidFill>
                  <a:srgbClr val="002060"/>
                </a:solidFill>
              </a:rPr>
              <a:t>алтыбакане</a:t>
            </a:r>
            <a:r>
              <a:rPr lang="ru-RU" sz="1400" dirty="0" smtClean="0">
                <a:solidFill>
                  <a:srgbClr val="002060"/>
                </a:solidFill>
              </a:rPr>
              <a:t> катаются поочередно парами - парень и девушка. Присутствующие запевают популярные песни, шутками и озорными замечаниями подбадривают молодых, находящихся на качелях.</a:t>
            </a:r>
          </a:p>
          <a:p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smtClean="0">
                <a:solidFill>
                  <a:srgbClr val="002060"/>
                </a:solidFill>
              </a:rPr>
              <a:t> Для его устройства необходимо иметь 6 жердей длиной 3,5-4 м, 3 толстые прочные веревки и крепкую перекладину. При помощи жердей делают 2 треножника и хорошо укрепляют их на земле. На прочно связанные вершины треножников устанавливают перекладину, на которую подвязывают веревки. Участники игры, держась руками за концы веревки, упираются в стопы друг друга. Стоит одному согнуть ноги в коленях, а затем выпрямиться, как оба начинают раскачиваться.</a:t>
            </a:r>
            <a:endParaRPr lang="ru-RU" sz="1400" dirty="0">
              <a:solidFill>
                <a:srgbClr val="00206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22" y="3857628"/>
            <a:ext cx="2928958" cy="2413461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572132" y="3857628"/>
            <a:ext cx="3333750" cy="2428891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1071546"/>
            <a:ext cx="3300435" cy="4500594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chemeClr val="accent1"/>
                </a:solidFill>
              </a:rPr>
              <a:t>Тенге </a:t>
            </a:r>
            <a:r>
              <a:rPr lang="ru-RU" dirty="0" err="1" smtClean="0">
                <a:solidFill>
                  <a:schemeClr val="accent1"/>
                </a:solidFill>
              </a:rPr>
              <a:t>алу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8596" y="1428736"/>
            <a:ext cx="5143536" cy="73866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C00000"/>
                </a:solidFill>
              </a:rPr>
              <a:t>  Тенге </a:t>
            </a:r>
            <a:r>
              <a:rPr lang="ru-RU" sz="1400" dirty="0" err="1" smtClean="0">
                <a:solidFill>
                  <a:srgbClr val="C00000"/>
                </a:solidFill>
              </a:rPr>
              <a:t>алу</a:t>
            </a:r>
            <a:r>
              <a:rPr lang="ru-RU" sz="1400" dirty="0" smtClean="0">
                <a:solidFill>
                  <a:srgbClr val="C00000"/>
                </a:solidFill>
              </a:rPr>
              <a:t> (</a:t>
            </a:r>
            <a:r>
              <a:rPr lang="kk-KZ" sz="1400" dirty="0" smtClean="0">
                <a:solidFill>
                  <a:srgbClr val="C00000"/>
                </a:solidFill>
              </a:rPr>
              <a:t>Күміс алу</a:t>
            </a:r>
            <a:r>
              <a:rPr lang="ru-RU" sz="1400" dirty="0" smtClean="0">
                <a:solidFill>
                  <a:srgbClr val="C00000"/>
                </a:solidFill>
              </a:rPr>
              <a:t>) — «подними монету» на скаку.</a:t>
            </a:r>
          </a:p>
          <a:p>
            <a:r>
              <a:rPr lang="ru-RU" sz="1400" dirty="0" smtClean="0">
                <a:solidFill>
                  <a:srgbClr val="C00000"/>
                </a:solidFill>
              </a:rPr>
              <a:t>  Скачка на лошади, во время которой ездок выполняет гимнастические и акробатические трюки.</a:t>
            </a:r>
            <a:endParaRPr lang="ru-RU" sz="1400" dirty="0">
              <a:solidFill>
                <a:srgbClr val="C00000"/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6116" y="3286124"/>
            <a:ext cx="2086242" cy="1571636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2285992"/>
            <a:ext cx="2803942" cy="35719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Тенге алу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1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62750" y="0"/>
            <a:ext cx="2381250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dirty="0" err="1" smtClean="0">
                <a:solidFill>
                  <a:schemeClr val="accent1"/>
                </a:solidFill>
              </a:rPr>
              <a:t>Тоғыз-құмалақ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8596" y="1428736"/>
            <a:ext cx="7858180" cy="32316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589923"/>
                </a:solidFill>
              </a:rPr>
              <a:t> </a:t>
            </a:r>
            <a:r>
              <a:rPr lang="ru-RU" sz="1200" b="1" dirty="0" err="1" smtClean="0">
                <a:solidFill>
                  <a:srgbClr val="589923"/>
                </a:solidFill>
              </a:rPr>
              <a:t>Тоғыз-құмалақ </a:t>
            </a:r>
            <a:r>
              <a:rPr lang="ru-RU" sz="1200" b="1" dirty="0" smtClean="0">
                <a:solidFill>
                  <a:srgbClr val="589923"/>
                </a:solidFill>
              </a:rPr>
              <a:t>— </a:t>
            </a:r>
            <a:r>
              <a:rPr lang="ru-RU" sz="1200" b="1" dirty="0" err="1" smtClean="0">
                <a:solidFill>
                  <a:srgbClr val="589923"/>
                </a:solidFill>
              </a:rPr>
              <a:t>қазақтың ұлттық дәстүрлі ойындарының бірі</a:t>
            </a:r>
            <a:r>
              <a:rPr lang="ru-RU" sz="1200" b="1" dirty="0" smtClean="0">
                <a:solidFill>
                  <a:srgbClr val="589923"/>
                </a:solidFill>
              </a:rPr>
              <a:t>, </a:t>
            </a:r>
            <a:r>
              <a:rPr lang="ru-RU" sz="1200" b="1" dirty="0" err="1" smtClean="0">
                <a:solidFill>
                  <a:srgbClr val="589923"/>
                </a:solidFill>
              </a:rPr>
              <a:t>ақыл-ой ойыны</a:t>
            </a:r>
            <a:r>
              <a:rPr lang="ru-RU" sz="1200" b="1" dirty="0" smtClean="0">
                <a:solidFill>
                  <a:srgbClr val="589923"/>
                </a:solidFill>
              </a:rPr>
              <a:t>.</a:t>
            </a:r>
          </a:p>
          <a:p>
            <a:r>
              <a:rPr lang="kk-KZ" sz="1200" b="1" dirty="0">
                <a:solidFill>
                  <a:srgbClr val="589923"/>
                </a:solidFill>
              </a:rPr>
              <a:t> </a:t>
            </a:r>
            <a:r>
              <a:rPr lang="kk-KZ" sz="1200" b="1" dirty="0" smtClean="0">
                <a:solidFill>
                  <a:srgbClr val="589923"/>
                </a:solidFill>
              </a:rPr>
              <a:t>Соңғы деректерге қарағанда, оның шығу тарихы 4 мың жылдық кезеңді қамтиды. Ал кейбір мамандардың айтуынша, оның пайда болған кезі бұдан да көп уақыт болуы әбден мүмкін. Тоғыз-құмалақ өткен ғасырларда қазақ даласындағы ең кең тараған ойын болатын. </a:t>
            </a:r>
          </a:p>
          <a:p>
            <a:r>
              <a:rPr lang="kk-KZ" sz="1200" b="1" dirty="0">
                <a:solidFill>
                  <a:srgbClr val="589923"/>
                </a:solidFill>
              </a:rPr>
              <a:t> </a:t>
            </a:r>
            <a:r>
              <a:rPr lang="kk-KZ" sz="1200" b="1" dirty="0" smtClean="0">
                <a:solidFill>
                  <a:srgbClr val="589923"/>
                </a:solidFill>
              </a:rPr>
              <a:t> Қазіргі кезде әлемнің көптеген елдерінде тоғыз-құмалақ жақсы насихатталып жатыр. Мәселен, Моңғолияда мектептерде тоғыз-құмалақтан олимпиада өтеді екен. Қытайда, Қарақалпақстанда кітаптар, ғылыми еңбектер шығуда. Сондай-ақ, көршілес Алтайда, Қарашай-Шеркеште, Сахада үйірмелер ашылып, Еуропаның бірнеше елдерінде тоғыз-құмалақ ойналып жатыр деген дерек бар. Қазақстан тәуелсіздік алған жылдан бері тоғыз-құмалақ жылдан-жылға дамып келеді. Бұл жерде жаңа құрылған тоғыз-құмалақ федерациясының ықпалы зор болып отыр.</a:t>
            </a:r>
          </a:p>
          <a:p>
            <a:r>
              <a:rPr lang="kk-KZ" sz="1200" b="1" dirty="0">
                <a:solidFill>
                  <a:srgbClr val="589923"/>
                </a:solidFill>
              </a:rPr>
              <a:t> </a:t>
            </a:r>
            <a:r>
              <a:rPr lang="kk-KZ" sz="1200" b="1" dirty="0" smtClean="0">
                <a:solidFill>
                  <a:srgbClr val="589923"/>
                </a:solidFill>
              </a:rPr>
              <a:t> Бүгінгі таңда осы қауымдастықтың арқасында елдің түкпір-түкпірінде үйірмелер ашылып, тоғыз-құмалақтан жарыстар жиі өткізіліп келеді. Тоғызқұмалақ ойыны арнайы тақтада екі адам арасында ойналады. Ойын тақтасы – 2 қазан, 18 отау, 162 құмалақтан тұрады. Ойын басында әр ойыншыға бір қазан, тоғыз отауға тоғыз-тоғыздан салынған сексен бір құмалақ тиесілі.</a:t>
            </a:r>
          </a:p>
          <a:p>
            <a:r>
              <a:rPr lang="kk-KZ" sz="1200" b="1" dirty="0" smtClean="0">
                <a:solidFill>
                  <a:srgbClr val="589923"/>
                </a:solidFill>
              </a:rPr>
              <a:t>  Алғашқы жүріс жасаған ойыншыны – бастаушы, қарымта жүріс жасаған ойыншыны – қостаушы деп атайды. Кейде бастаушы үшін – ақ жағы, қостаушы үшін қара жағы деген тіркестерді де қолданамыз.</a:t>
            </a:r>
            <a:endParaRPr lang="ru-RU" sz="1200" b="1" dirty="0">
              <a:solidFill>
                <a:srgbClr val="589923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71802" y="4500570"/>
            <a:ext cx="2643521" cy="2000264"/>
          </a:xfrm>
          <a:prstGeom prst="rect">
            <a:avLst/>
          </a:prstGeom>
          <a:noFill/>
          <a:ln w="95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888804" y="4500570"/>
            <a:ext cx="3029649" cy="1982654"/>
          </a:xfrm>
          <a:prstGeom prst="rect">
            <a:avLst/>
          </a:prstGeom>
          <a:noFill/>
          <a:ln w="95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Тогыз Кумалак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901132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0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89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dirty="0" err="1" smtClean="0">
                <a:solidFill>
                  <a:schemeClr val="accent1"/>
                </a:solidFill>
              </a:rPr>
              <a:t>Кыз</a:t>
            </a:r>
            <a:r>
              <a:rPr lang="ru-RU" dirty="0" smtClean="0">
                <a:solidFill>
                  <a:schemeClr val="accent1"/>
                </a:solidFill>
              </a:rPr>
              <a:t> </a:t>
            </a:r>
            <a:r>
              <a:rPr lang="ru-RU" dirty="0" err="1" smtClean="0">
                <a:solidFill>
                  <a:schemeClr val="accent1"/>
                </a:solidFill>
              </a:rPr>
              <a:t>куу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8596" y="1428736"/>
            <a:ext cx="7858180" cy="255454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AB4601"/>
                </a:solidFill>
              </a:rPr>
              <a:t>  По свидетельству историков, еще в </a:t>
            </a:r>
            <a:r>
              <a:rPr lang="ru-RU" sz="1600" dirty="0" err="1" smtClean="0">
                <a:solidFill>
                  <a:srgbClr val="AB4601"/>
                </a:solidFill>
              </a:rPr>
              <a:t>сакских</a:t>
            </a:r>
            <a:r>
              <a:rPr lang="ru-RU" sz="1600" dirty="0" smtClean="0">
                <a:solidFill>
                  <a:srgbClr val="AB4601"/>
                </a:solidFill>
              </a:rPr>
              <a:t> племенах одним из условий женитьбы был обычай, который требовал, чтобы жених догнал невесту. Во время народного собрания или праздника юноши и девушки верхом на лошадях выходят в поле. По знаку хозяина торжества, стегнув коня, девушка срывается с места, а юноша бросается ее догонять. Если юноша не сможет настигнуть и поцеловать наездницу, то он должен развернуться и стремительно скакать обратно. Если же девушка догонит джигита, то начинает что есть силы стегать его камчой. Эта игра напоминает своеобразный спектакль - собравшийся народ наблюдает за событием, словно происходящим на сцене.</a:t>
            </a:r>
            <a:endParaRPr lang="ru-RU" sz="1600" dirty="0">
              <a:solidFill>
                <a:srgbClr val="AB460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4357694"/>
            <a:ext cx="2857520" cy="1874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00760" y="4357694"/>
            <a:ext cx="2773287" cy="1858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768" y="142852"/>
            <a:ext cx="181260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2.xml><?xml version="1.0" encoding="utf-8"?>
<a:themeOverride xmlns:a="http://schemas.openxmlformats.org/drawingml/2006/main">
  <a:clrScheme name="Метро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7FD13B"/>
    </a:accent1>
    <a:accent2>
      <a:srgbClr val="EA157A"/>
    </a:accent2>
    <a:accent3>
      <a:srgbClr val="FEB80A"/>
    </a:accent3>
    <a:accent4>
      <a:srgbClr val="00ADDC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</a:themeOverride>
</file>

<file path=ppt/theme/themeOverride3.xml><?xml version="1.0" encoding="utf-8"?>
<a:themeOverride xmlns:a="http://schemas.openxmlformats.org/drawingml/2006/main">
  <a:clrScheme name="Эркер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ppt/theme/themeOverride4.xml><?xml version="1.0" encoding="utf-8"?>
<a:themeOverride xmlns:a="http://schemas.openxmlformats.org/drawingml/2006/main">
  <a:clrScheme name="Апекс">
    <a:dk1>
      <a:sysClr val="windowText" lastClr="000000"/>
    </a:dk1>
    <a:lt1>
      <a:sysClr val="window" lastClr="FFFFFF"/>
    </a:lt1>
    <a:dk2>
      <a:srgbClr val="69676D"/>
    </a:dk2>
    <a:lt2>
      <a:srgbClr val="C9C2D1"/>
    </a:lt2>
    <a:accent1>
      <a:srgbClr val="CEB966"/>
    </a:accent1>
    <a:accent2>
      <a:srgbClr val="9CB084"/>
    </a:accent2>
    <a:accent3>
      <a:srgbClr val="6BB1C9"/>
    </a:accent3>
    <a:accent4>
      <a:srgbClr val="6585CF"/>
    </a:accent4>
    <a:accent5>
      <a:srgbClr val="7E6BC9"/>
    </a:accent5>
    <a:accent6>
      <a:srgbClr val="A379BB"/>
    </a:accent6>
    <a:hlink>
      <a:srgbClr val="410082"/>
    </a:hlink>
    <a:folHlink>
      <a:srgbClr val="932968"/>
    </a:folHlink>
  </a:clrScheme>
</a:themeOverride>
</file>

<file path=ppt/theme/themeOverride5.xml><?xml version="1.0" encoding="utf-8"?>
<a:themeOverride xmlns:a="http://schemas.openxmlformats.org/drawingml/2006/main">
  <a:clrScheme name="Городская">
    <a:dk1>
      <a:sysClr val="windowText" lastClr="000000"/>
    </a:dk1>
    <a:lt1>
      <a:sysClr val="window" lastClr="FFFFFF"/>
    </a:lt1>
    <a:dk2>
      <a:srgbClr val="424456"/>
    </a:dk2>
    <a:lt2>
      <a:srgbClr val="DEDEDE"/>
    </a:lt2>
    <a:accent1>
      <a:srgbClr val="53548A"/>
    </a:accent1>
    <a:accent2>
      <a:srgbClr val="438086"/>
    </a:accent2>
    <a:accent3>
      <a:srgbClr val="A04DA3"/>
    </a:accent3>
    <a:accent4>
      <a:srgbClr val="C4652D"/>
    </a:accent4>
    <a:accent5>
      <a:srgbClr val="8B5D3D"/>
    </a:accent5>
    <a:accent6>
      <a:srgbClr val="5C92B5"/>
    </a:accent6>
    <a:hlink>
      <a:srgbClr val="67AFBD"/>
    </a:hlink>
    <a:folHlink>
      <a:srgbClr val="C2A874"/>
    </a:folHlink>
  </a:clrScheme>
</a:themeOverride>
</file>

<file path=ppt/theme/themeOverride6.xml><?xml version="1.0" encoding="utf-8"?>
<a:themeOverride xmlns:a="http://schemas.openxmlformats.org/drawingml/2006/main">
  <a:clrScheme name="Серая">
    <a:dk1>
      <a:sysClr val="windowText" lastClr="000000"/>
    </a:dk1>
    <a:lt1>
      <a:sysClr val="window" lastClr="FFFFFF"/>
    </a:lt1>
    <a:dk2>
      <a:srgbClr val="000000"/>
    </a:dk2>
    <a:lt2>
      <a:srgbClr val="F8F8F8"/>
    </a:lt2>
    <a:accent1>
      <a:srgbClr val="DDDDDD"/>
    </a:accent1>
    <a:accent2>
      <a:srgbClr val="B2B2B2"/>
    </a:accent2>
    <a:accent3>
      <a:srgbClr val="969696"/>
    </a:accent3>
    <a:accent4>
      <a:srgbClr val="808080"/>
    </a:accent4>
    <a:accent5>
      <a:srgbClr val="5F5F5F"/>
    </a:accent5>
    <a:accent6>
      <a:srgbClr val="4D4D4D"/>
    </a:accent6>
    <a:hlink>
      <a:srgbClr val="5F5F5F"/>
    </a:hlink>
    <a:folHlink>
      <a:srgbClr val="919191"/>
    </a:folHlink>
  </a:clrScheme>
</a:themeOverride>
</file>

<file path=ppt/theme/themeOverride7.xml><?xml version="1.0" encoding="utf-8"?>
<a:themeOverride xmlns:a="http://schemas.openxmlformats.org/drawingml/2006/main">
  <a:clrScheme name="Справедливость">
    <a:dk1>
      <a:sysClr val="windowText" lastClr="000000"/>
    </a:dk1>
    <a:lt1>
      <a:sysClr val="window" lastClr="FFFFFF"/>
    </a:lt1>
    <a:dk2>
      <a:srgbClr val="696464"/>
    </a:dk2>
    <a:lt2>
      <a:srgbClr val="E9E5DC"/>
    </a:lt2>
    <a:accent1>
      <a:srgbClr val="D34817"/>
    </a:accent1>
    <a:accent2>
      <a:srgbClr val="9B2D1F"/>
    </a:accent2>
    <a:accent3>
      <a:srgbClr val="A28E6A"/>
    </a:accent3>
    <a:accent4>
      <a:srgbClr val="956251"/>
    </a:accent4>
    <a:accent5>
      <a:srgbClr val="918485"/>
    </a:accent5>
    <a:accent6>
      <a:srgbClr val="855D5D"/>
    </a:accent6>
    <a:hlink>
      <a:srgbClr val="CC9900"/>
    </a:hlink>
    <a:folHlink>
      <a:srgbClr val="96A9A9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170</TotalTime>
  <Words>1073</Words>
  <Application>Microsoft Office PowerPoint</Application>
  <PresentationFormat>Экран (4:3)</PresentationFormat>
  <Paragraphs>40</Paragraphs>
  <Slides>14</Slides>
  <Notes>1</Notes>
  <HiddenSlides>0</HiddenSlides>
  <MMClips>5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Открытая</vt:lpstr>
      <vt:lpstr>Слайд 1</vt:lpstr>
      <vt:lpstr>Слайд 2</vt:lpstr>
      <vt:lpstr>Слайд 3</vt:lpstr>
      <vt:lpstr>Алтыбакан</vt:lpstr>
      <vt:lpstr>Тенге алу</vt:lpstr>
      <vt:lpstr>Слайд 6</vt:lpstr>
      <vt:lpstr>Тоғыз-құмалақ</vt:lpstr>
      <vt:lpstr>Слайд 8</vt:lpstr>
      <vt:lpstr>Кыз куу</vt:lpstr>
      <vt:lpstr>Аударыспақ</vt:lpstr>
      <vt:lpstr>Бәйге</vt:lpstr>
      <vt:lpstr>Кокпар</vt:lpstr>
      <vt:lpstr>Слайд 13</vt:lpstr>
      <vt:lpstr>Слайд 14</vt:lpstr>
    </vt:vector>
  </TitlesOfParts>
  <Manager>Гулайман Акаевна</Manager>
  <Company>гимназия №6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Қазақ халқының ойындары</dc:title>
  <dc:subject>Мәдениет</dc:subject>
  <dc:creator>Чэнь Александр</dc:creator>
  <cp:lastModifiedBy>User</cp:lastModifiedBy>
  <cp:revision>3</cp:revision>
  <dcterms:created xsi:type="dcterms:W3CDTF">2012-03-18T14:04:31Z</dcterms:created>
  <dcterms:modified xsi:type="dcterms:W3CDTF">2012-06-05T10:44:53Z</dcterms:modified>
</cp:coreProperties>
</file>