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20"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70" r:id="rId15"/>
    <p:sldId id="266" r:id="rId16"/>
    <p:sldId id="269" r:id="rId17"/>
    <p:sldId id="267" r:id="rId18"/>
    <p:sldId id="26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9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32" autoAdjust="0"/>
    <p:restoredTop sz="94037" autoAdjust="0"/>
  </p:normalViewPr>
  <p:slideViewPr>
    <p:cSldViewPr>
      <p:cViewPr varScale="1">
        <p:scale>
          <a:sx n="81" d="100"/>
          <a:sy n="81" d="100"/>
        </p:scale>
        <p:origin x="-5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1641E-51D5-4F91-A1D1-8F7070059D2C}" type="datetimeFigureOut">
              <a:rPr lang="ru-RU" smtClean="0"/>
              <a:pPr/>
              <a:t>04.06.2012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8391D-56AE-443D-8739-9D2F2951BA5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58391D-56AE-443D-8739-9D2F2951BA5F}"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58391D-56AE-443D-8739-9D2F2951BA5F}"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02846C6-2706-47F9-824E-3513BD01136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8" name="Номер слайда 7"/>
          <p:cNvSpPr>
            <a:spLocks noGrp="1"/>
          </p:cNvSpPr>
          <p:nvPr>
            <p:ph type="sldNum" sz="quarter" idx="11"/>
          </p:nvPr>
        </p:nvSpPr>
        <p:spPr/>
        <p:txBody>
          <a:bodyPr/>
          <a:lstStyle/>
          <a:p>
            <a:fld id="{A02846C6-2706-47F9-824E-3513BD01136D}"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E4C1969-D6BD-4470-9B7C-91A114D407A5}" type="datetimeFigureOut">
              <a:rPr lang="ru-RU" smtClean="0"/>
              <a:pPr/>
              <a:t>04.06.2012</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A02846C6-2706-47F9-824E-3513BD01136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A02846C6-2706-47F9-824E-3513BD01136D}"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02846C6-2706-47F9-824E-3513BD01136D}"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9E4C1969-D6BD-4470-9B7C-91A114D407A5}" type="datetimeFigureOut">
              <a:rPr lang="ru-RU" smtClean="0"/>
              <a:pPr/>
              <a:t>04.06.2012</a:t>
            </a:fld>
            <a:endParaRPr lang="ru-RU"/>
          </a:p>
        </p:txBody>
      </p:sp>
      <p:sp>
        <p:nvSpPr>
          <p:cNvPr id="10" name="Номер слайда 9"/>
          <p:cNvSpPr>
            <a:spLocks noGrp="1"/>
          </p:cNvSpPr>
          <p:nvPr>
            <p:ph type="sldNum" sz="quarter" idx="16"/>
          </p:nvPr>
        </p:nvSpPr>
        <p:spPr/>
        <p:txBody>
          <a:bodyPr rtlCol="0"/>
          <a:lstStyle/>
          <a:p>
            <a:fld id="{A02846C6-2706-47F9-824E-3513BD01136D}"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9E4C1969-D6BD-4470-9B7C-91A114D407A5}" type="datetimeFigureOut">
              <a:rPr lang="ru-RU" smtClean="0"/>
              <a:pPr/>
              <a:t>04.06.2012</a:t>
            </a:fld>
            <a:endParaRPr lang="ru-RU"/>
          </a:p>
        </p:txBody>
      </p:sp>
      <p:sp>
        <p:nvSpPr>
          <p:cNvPr id="12" name="Номер слайда 11"/>
          <p:cNvSpPr>
            <a:spLocks noGrp="1"/>
          </p:cNvSpPr>
          <p:nvPr>
            <p:ph type="sldNum" sz="quarter" idx="16"/>
          </p:nvPr>
        </p:nvSpPr>
        <p:spPr/>
        <p:txBody>
          <a:bodyPr rtlCol="0"/>
          <a:lstStyle/>
          <a:p>
            <a:fld id="{A02846C6-2706-47F9-824E-3513BD01136D}"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A02846C6-2706-47F9-824E-3513BD01136D}"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9E4C1969-D6BD-4470-9B7C-91A114D407A5}" type="datetimeFigureOut">
              <a:rPr lang="ru-RU" smtClean="0"/>
              <a:pPr/>
              <a:t>04.06.2012</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A02846C6-2706-47F9-824E-3513BD01136D}"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A02846C6-2706-47F9-824E-3513BD01136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02846C6-2706-47F9-824E-3513BD01136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02846C6-2706-47F9-824E-3513BD01136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4C1969-D6BD-4470-9B7C-91A114D407A5}" type="datetimeFigureOut">
              <a:rPr lang="ru-RU" smtClean="0"/>
              <a:pPr/>
              <a:t>04.06.2012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846C6-2706-47F9-824E-3513BD01136D}" type="slidenum">
              <a:rPr lang="ru-RU" smtClean="0"/>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C1969-D6BD-4470-9B7C-91A114D407A5}" type="datetimeFigureOut">
              <a:rPr lang="ru-RU" smtClean="0"/>
              <a:pPr/>
              <a:t>04.06.2012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846C6-2706-47F9-824E-3513BD01136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E4C1969-D6BD-4470-9B7C-91A114D407A5}" type="datetimeFigureOut">
              <a:rPr lang="ru-RU" smtClean="0"/>
              <a:pPr/>
              <a:t>04.06.2012</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02846C6-2706-47F9-824E-3513BD01136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E4C1969-D6BD-4470-9B7C-91A114D407A5}" type="datetimeFigureOut">
              <a:rPr lang="ru-RU" smtClean="0"/>
              <a:pPr/>
              <a:t>04.06.2012</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02846C6-2706-47F9-824E-3513BD01136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thruBlk="1"/>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E4C1969-D6BD-4470-9B7C-91A114D407A5}" type="datetimeFigureOut">
              <a:rPr lang="ru-RU" smtClean="0"/>
              <a:pPr/>
              <a:t>04.06.2012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2846C6-2706-47F9-824E-3513BD01136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thruBlk="1"/>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5.xml"/><Relationship Id="rId1" Type="http://schemas.openxmlformats.org/officeDocument/2006/relationships/video" Target="file:///D:\Documents\&#1060;&#1072;&#1081;&#1083;&#1099;%20Microsoft%20Office\PowerPoint\&#1043;&#1083;&#1086;&#1073;&#1072;&#1083;&#1100;&#1085;&#1099;&#1077;%20&#1087;&#1088;&#1086;&#1073;&#1083;&#1077;&#1084;&#1099;%20&#1101;&#1085;&#1077;&#1088;&#1075;&#1077;&#1090;&#1080;&#1082;&#1080;\&#1040;&#1083;&#1100;&#1090;&#1077;&#1088;&#1085;&#1072;&#1090;&#1080;&#1074;&#1085;&#1099;&#1077;%20&#1080;&#1089;&#1090;&#1086;&#1095;&#1085;&#1080;&#1082;&#1080;%20&#1101;&#1085;&#1077;&#1088;&#1075;&#1080;&#1080;.av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4.xml"/><Relationship Id="rId1" Type="http://schemas.openxmlformats.org/officeDocument/2006/relationships/video" Target="file:///D:\Documents\&#1060;&#1072;&#1081;&#1083;&#1099;%20Microsoft%20Office\PowerPoint\&#1043;&#1083;&#1086;&#1073;&#1072;&#1083;&#1100;&#1085;&#1099;&#1077;%20&#1087;&#1088;&#1086;&#1073;&#1083;&#1077;&#1084;&#1099;%20&#1101;&#1085;&#1077;&#1088;&#1075;&#1077;&#1090;&#1080;&#1082;&#1080;\thanks.av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Прямоугольник 5"/>
          <p:cNvSpPr/>
          <p:nvPr/>
        </p:nvSpPr>
        <p:spPr>
          <a:xfrm>
            <a:off x="428596" y="214290"/>
            <a:ext cx="8001024" cy="1754326"/>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Глобальные проблемы энергетики</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Прямоугольник 6"/>
          <p:cNvSpPr/>
          <p:nvPr/>
        </p:nvSpPr>
        <p:spPr>
          <a:xfrm>
            <a:off x="0" y="6519446"/>
            <a:ext cx="3428992" cy="338554"/>
          </a:xfrm>
          <a:prstGeom prst="rect">
            <a:avLst/>
          </a:prstGeom>
          <a:noFill/>
        </p:spPr>
        <p:txBody>
          <a:bodyPr wrap="square" lIns="91440" tIns="45720" rIns="91440" bIns="45720">
            <a:spAutoFit/>
          </a:bodyPr>
          <a:lstStyle/>
          <a:p>
            <a:pPr algn="ctr"/>
            <a:r>
              <a:rPr lang="ru-RU"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Подготовил</a:t>
            </a: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HomeWork.ucoz.kZ</a:t>
            </a:r>
            <a:endParaRPr lang="ru-RU"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Прямоугольник 5"/>
          <p:cNvSpPr/>
          <p:nvPr/>
        </p:nvSpPr>
        <p:spPr>
          <a:xfrm>
            <a:off x="428596" y="0"/>
            <a:ext cx="8312917" cy="1200329"/>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Основные пути решения</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глобальной энергетической проблемы</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214282" y="1285860"/>
            <a:ext cx="3786214" cy="314327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Человечество уже сегодня вступило в переходный период — от энергетики, базирующейся на органических природных ресурсах, которые ограничены, к энергетике на практически неисчерпаемой основе (ядерная энергия, солнечная радиация, тепло Земли и т. д.). Для этого периода характерны развитие энергосберегающих технологий и всемерная экономия энергии.</a:t>
            </a:r>
            <a:endParaRPr lang="ru-RU" dirty="0"/>
          </a:p>
        </p:txBody>
      </p:sp>
      <p:sp>
        <p:nvSpPr>
          <p:cNvPr id="8" name="TextBox 7"/>
          <p:cNvSpPr txBox="1"/>
          <p:nvPr/>
        </p:nvSpPr>
        <p:spPr>
          <a:xfrm>
            <a:off x="4286248" y="1357298"/>
            <a:ext cx="442915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defRPr/>
            </a:pPr>
            <a:r>
              <a:rPr lang="ru-RU" dirty="0"/>
              <a:t>Сейчас в мире из всех видов, безопасного для экологии, производства энергии, процветает только атомная энергетика. В мире довольно мало электростанций работающих на энергии ветра. Значительно больше электростанций работающих на энергии воды.</a:t>
            </a:r>
          </a:p>
        </p:txBody>
      </p:sp>
      <p:sp>
        <p:nvSpPr>
          <p:cNvPr id="9" name="TextBox 8"/>
          <p:cNvSpPr txBox="1"/>
          <p:nvPr/>
        </p:nvSpPr>
        <p:spPr>
          <a:xfrm>
            <a:off x="1000100" y="4549676"/>
            <a:ext cx="7572428"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ru-RU" dirty="0" smtClean="0">
                <a:solidFill>
                  <a:schemeClr val="bg1"/>
                </a:solidFill>
              </a:rPr>
              <a:t>Важным резервом повышения эффективности использования энергии является совершенствование технологических процессов функционирования аппаратов и оборудования. Несмотря на то что это направление является весьма капиталоемким, тем не менее эти затраты в 2-3 раза меньше расходов, необходимых для эквивалентного повышения добычи (производства) топлива и энергии. Основные усилия в этой сфере направлены на совершенствование двигателей и всего процесса использования топлива.</a:t>
            </a:r>
            <a:endParaRPr lang="ru-RU"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Альтернативные источники энергии.avi">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 y="0"/>
            <a:ext cx="9100973" cy="6858000"/>
          </a:xfrm>
          <a:prstGeom prst="rect">
            <a:avLst/>
          </a:prstGeom>
          <a:noFill/>
          <a:ln w="9525">
            <a:noFill/>
            <a:miter lim="800000"/>
            <a:headEnd/>
            <a:tailEnd/>
          </a:ln>
          <a:effectLst/>
        </p:spPr>
      </p:pic>
      <p:sp>
        <p:nvSpPr>
          <p:cNvPr id="5" name="Прямоугольник 4"/>
          <p:cNvSpPr/>
          <p:nvPr/>
        </p:nvSpPr>
        <p:spPr>
          <a:xfrm>
            <a:off x="428596" y="214290"/>
            <a:ext cx="8134919" cy="523220"/>
          </a:xfrm>
          <a:prstGeom prst="rect">
            <a:avLst/>
          </a:prstGeom>
          <a:noFill/>
        </p:spPr>
        <p:txBody>
          <a:bodyPr wrap="none" lIns="91440" tIns="45720" rIns="91440" bIns="45720">
            <a:spAutoFit/>
          </a:bodyPr>
          <a:lstStyle/>
          <a:p>
            <a:pPr algn="ct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Решение энергетической проблемы в Казахстане</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214282" y="1000108"/>
            <a:ext cx="4143404"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800" i="1" dirty="0" smtClean="0">
                <a:solidFill>
                  <a:schemeClr val="bg1"/>
                </a:solidFill>
                <a:latin typeface="Georgia" pitchFamily="18" charset="0"/>
              </a:rPr>
              <a:t>Ветровая энергетика</a:t>
            </a:r>
            <a:endParaRPr lang="ru-RU" sz="2800" i="1" dirty="0">
              <a:solidFill>
                <a:schemeClr val="bg1"/>
              </a:solidFill>
              <a:latin typeface="Georgia" pitchFamily="18" charset="0"/>
            </a:endParaRPr>
          </a:p>
        </p:txBody>
      </p:sp>
      <p:sp>
        <p:nvSpPr>
          <p:cNvPr id="8" name="TextBox 7"/>
          <p:cNvSpPr txBox="1"/>
          <p:nvPr/>
        </p:nvSpPr>
        <p:spPr>
          <a:xfrm>
            <a:off x="4714876" y="1000108"/>
            <a:ext cx="41434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sz="2800" i="1" dirty="0" smtClean="0">
                <a:solidFill>
                  <a:schemeClr val="bg1"/>
                </a:solidFill>
                <a:latin typeface="Georgia" pitchFamily="18" charset="0"/>
              </a:rPr>
              <a:t>Солнечная энергетика</a:t>
            </a:r>
            <a:endParaRPr lang="ru-RU" sz="2800" i="1" dirty="0">
              <a:solidFill>
                <a:schemeClr val="bg1"/>
              </a:solidFill>
              <a:latin typeface="Georgia" pitchFamily="18" charset="0"/>
            </a:endParaRPr>
          </a:p>
        </p:txBody>
      </p:sp>
      <p:sp>
        <p:nvSpPr>
          <p:cNvPr id="9" name="TextBox 8"/>
          <p:cNvSpPr txBox="1"/>
          <p:nvPr/>
        </p:nvSpPr>
        <p:spPr>
          <a:xfrm>
            <a:off x="214282" y="1714488"/>
            <a:ext cx="4143404"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solidFill>
                  <a:srgbClr val="002060"/>
                </a:solidFill>
                <a:latin typeface="Georgia" pitchFamily="18" charset="0"/>
              </a:rPr>
              <a:t>Ветровая энергетика в Казахстане не развита, несмотря на то, что для этого есть подходящие природные условия. Например, в районе </a:t>
            </a:r>
            <a:r>
              <a:rPr lang="ru-RU" dirty="0" err="1" smtClean="0">
                <a:solidFill>
                  <a:srgbClr val="002060"/>
                </a:solidFill>
                <a:latin typeface="Georgia" pitchFamily="18" charset="0"/>
              </a:rPr>
              <a:t>Джунгарских</a:t>
            </a:r>
            <a:r>
              <a:rPr lang="ru-RU" dirty="0" smtClean="0">
                <a:solidFill>
                  <a:srgbClr val="002060"/>
                </a:solidFill>
                <a:latin typeface="Georgia" pitchFamily="18" charset="0"/>
              </a:rPr>
              <a:t> ворот и </a:t>
            </a:r>
            <a:r>
              <a:rPr lang="ru-RU" dirty="0" err="1" smtClean="0">
                <a:solidFill>
                  <a:srgbClr val="002060"/>
                </a:solidFill>
                <a:latin typeface="Georgia" pitchFamily="18" charset="0"/>
              </a:rPr>
              <a:t>Чиликского</a:t>
            </a:r>
            <a:r>
              <a:rPr lang="ru-RU" dirty="0" smtClean="0">
                <a:solidFill>
                  <a:srgbClr val="002060"/>
                </a:solidFill>
                <a:latin typeface="Georgia" pitchFamily="18" charset="0"/>
              </a:rPr>
              <a:t> коридора, где средняя скорость ветра составляет от 5 до 9 м/с.</a:t>
            </a:r>
          </a:p>
          <a:p>
            <a:endParaRPr lang="ru-RU" dirty="0" smtClean="0">
              <a:solidFill>
                <a:srgbClr val="002060"/>
              </a:solidFill>
              <a:latin typeface="Georgia" pitchFamily="18" charset="0"/>
            </a:endParaRPr>
          </a:p>
          <a:p>
            <a:r>
              <a:rPr lang="ru-RU" dirty="0" smtClean="0">
                <a:solidFill>
                  <a:srgbClr val="002060"/>
                </a:solidFill>
                <a:latin typeface="Georgia" pitchFamily="18" charset="0"/>
              </a:rPr>
              <a:t>В декабре 2011г. в </a:t>
            </a:r>
            <a:r>
              <a:rPr lang="ru-RU" dirty="0" err="1" smtClean="0">
                <a:solidFill>
                  <a:srgbClr val="002060"/>
                </a:solidFill>
                <a:latin typeface="Georgia" pitchFamily="18" charset="0"/>
              </a:rPr>
              <a:t>Жамбылской</a:t>
            </a:r>
            <a:r>
              <a:rPr lang="ru-RU" dirty="0" smtClean="0">
                <a:solidFill>
                  <a:srgbClr val="002060"/>
                </a:solidFill>
                <a:latin typeface="Georgia" pitchFamily="18" charset="0"/>
              </a:rPr>
              <a:t> области была введена в эксплуатацию первая в Казахстане </a:t>
            </a:r>
            <a:r>
              <a:rPr lang="ru-RU" dirty="0" err="1" smtClean="0">
                <a:solidFill>
                  <a:srgbClr val="002060"/>
                </a:solidFill>
                <a:latin typeface="Georgia" pitchFamily="18" charset="0"/>
              </a:rPr>
              <a:t>ветроэлектростанция</a:t>
            </a:r>
            <a:r>
              <a:rPr lang="ru-RU" dirty="0" smtClean="0">
                <a:solidFill>
                  <a:srgbClr val="002060"/>
                </a:solidFill>
                <a:latin typeface="Georgia" pitchFamily="18" charset="0"/>
              </a:rPr>
              <a:t> - </a:t>
            </a:r>
            <a:r>
              <a:rPr lang="ru-RU" dirty="0" err="1" smtClean="0">
                <a:solidFill>
                  <a:srgbClr val="002060"/>
                </a:solidFill>
                <a:latin typeface="Georgia" pitchFamily="18" charset="0"/>
              </a:rPr>
              <a:t>Кордайская</a:t>
            </a:r>
            <a:r>
              <a:rPr lang="ru-RU" dirty="0" smtClean="0">
                <a:solidFill>
                  <a:srgbClr val="002060"/>
                </a:solidFill>
                <a:latin typeface="Georgia" pitchFamily="18" charset="0"/>
              </a:rPr>
              <a:t> ВЭС (первая очередь), мощность 1 500 кВт.</a:t>
            </a:r>
            <a:endParaRPr lang="ru-RU" dirty="0">
              <a:solidFill>
                <a:srgbClr val="002060"/>
              </a:solidFill>
              <a:latin typeface="Georgia" pitchFamily="18" charset="0"/>
            </a:endParaRPr>
          </a:p>
        </p:txBody>
      </p:sp>
      <p:sp>
        <p:nvSpPr>
          <p:cNvPr id="10" name="TextBox 9"/>
          <p:cNvSpPr txBox="1"/>
          <p:nvPr/>
        </p:nvSpPr>
        <p:spPr>
          <a:xfrm>
            <a:off x="4714876" y="1714488"/>
            <a:ext cx="4143404"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smtClean="0">
                <a:solidFill>
                  <a:srgbClr val="002060"/>
                </a:solidFill>
                <a:latin typeface="Georgia" pitchFamily="18" charset="0"/>
              </a:rPr>
              <a:t>Использование солнечной энергии в Казахстане также незначительно, при том, что годовая длительность солнечного света составляет 2200—3000 часов в год, а оцениваемая мощность 1300—1800 кВт на 1 м² в год.</a:t>
            </a:r>
            <a:endParaRPr lang="ru-RU" dirty="0">
              <a:solidFill>
                <a:srgbClr val="002060"/>
              </a:solidFill>
              <a:latin typeface="Georgia" pitchFamily="18" charset="0"/>
            </a:endParaRPr>
          </a:p>
        </p:txBody>
      </p:sp>
      <p:pic>
        <p:nvPicPr>
          <p:cNvPr id="10243" name="Picture 3"/>
          <p:cNvPicPr>
            <a:picLocks noChangeAspect="1" noChangeArrowheads="1"/>
          </p:cNvPicPr>
          <p:nvPr/>
        </p:nvPicPr>
        <p:blipFill>
          <a:blip r:embed="rId3"/>
          <a:srcRect/>
          <a:stretch>
            <a:fillRect/>
          </a:stretch>
        </p:blipFill>
        <p:spPr bwMode="auto">
          <a:xfrm>
            <a:off x="5214942" y="4000504"/>
            <a:ext cx="3135214" cy="2376492"/>
          </a:xfrm>
          <a:prstGeom prst="rect">
            <a:avLst/>
          </a:prstGeom>
          <a:ln>
            <a:headEnd/>
            <a:tailEnd/>
          </a:ln>
        </p:spPr>
        <p:style>
          <a:lnRef idx="1">
            <a:schemeClr val="accent1"/>
          </a:lnRef>
          <a:fillRef idx="2">
            <a:schemeClr val="accent1"/>
          </a:fillRef>
          <a:effectRef idx="1">
            <a:schemeClr val="accent1"/>
          </a:effectRef>
          <a:fontRef idx="minor">
            <a:schemeClr val="dk1"/>
          </a:fontRef>
        </p:style>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fade">
                                      <p:cBhvr>
                                        <p:cTn id="22"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0" y="0"/>
            <a:ext cx="9144000" cy="6858000"/>
          </a:xfrm>
          <a:prstGeom prst="rect">
            <a:avLst/>
          </a:prstGeom>
          <a:noFill/>
          <a:ln w="9525">
            <a:noFill/>
            <a:miter lim="800000"/>
            <a:headEnd/>
            <a:tailEnd/>
          </a:ln>
          <a:effectLst/>
        </p:spPr>
      </p:pic>
      <p:graphicFrame>
        <p:nvGraphicFramePr>
          <p:cNvPr id="6" name="Таблица 5"/>
          <p:cNvGraphicFramePr>
            <a:graphicFrameLocks noGrp="1"/>
          </p:cNvGraphicFramePr>
          <p:nvPr/>
        </p:nvGraphicFramePr>
        <p:xfrm>
          <a:off x="1571604" y="857232"/>
          <a:ext cx="6096000" cy="437198"/>
        </p:xfrm>
        <a:graphic>
          <a:graphicData uri="http://schemas.openxmlformats.org/drawingml/2006/table">
            <a:tbl>
              <a:tblPr firstRow="1" bandRow="1">
                <a:effectLst/>
                <a:tableStyleId>{5C22544A-7EE6-4342-B048-85BDC9FD1C3A}</a:tableStyleId>
              </a:tblPr>
              <a:tblGrid>
                <a:gridCol w="6096000"/>
              </a:tblGrid>
              <a:tr h="437198">
                <a:tc>
                  <a:txBody>
                    <a:bodyPr/>
                    <a:lstStyle/>
                    <a:p>
                      <a:pPr algn="ctr"/>
                      <a:r>
                        <a:rPr lang="ru-RU" dirty="0" smtClean="0">
                          <a:solidFill>
                            <a:schemeClr val="bg1"/>
                          </a:solidFill>
                        </a:rPr>
                        <a:t>Т А Б Л И Ц А</a:t>
                      </a:r>
                      <a:endParaRPr lang="ru-RU" dirty="0">
                        <a:solidFill>
                          <a:schemeClr val="bg1"/>
                        </a:solidFill>
                      </a:endParaRPr>
                    </a:p>
                  </a:txBody>
                  <a:tcPr>
                    <a:gradFill>
                      <a:gsLst>
                        <a:gs pos="0">
                          <a:srgbClr val="FFF200"/>
                        </a:gs>
                        <a:gs pos="45000">
                          <a:srgbClr val="FF7A00"/>
                        </a:gs>
                        <a:gs pos="70000">
                          <a:srgbClr val="FF0300"/>
                        </a:gs>
                        <a:gs pos="100000">
                          <a:srgbClr val="4D0808"/>
                        </a:gs>
                      </a:gsLst>
                      <a:lin ang="5400000" scaled="0"/>
                    </a:gradFill>
                  </a:tcPr>
                </a:tc>
              </a:tr>
            </a:tbl>
          </a:graphicData>
        </a:graphic>
      </p:graphicFrame>
      <p:graphicFrame>
        <p:nvGraphicFramePr>
          <p:cNvPr id="5" name="Таблица 4"/>
          <p:cNvGraphicFramePr>
            <a:graphicFrameLocks noGrp="1"/>
          </p:cNvGraphicFramePr>
          <p:nvPr/>
        </p:nvGraphicFramePr>
        <p:xfrm>
          <a:off x="1571604" y="1214422"/>
          <a:ext cx="6096000" cy="4585630"/>
        </p:xfrm>
        <a:graphic>
          <a:graphicData uri="http://schemas.openxmlformats.org/drawingml/2006/table">
            <a:tbl>
              <a:tblPr firstRow="1" bandRow="1">
                <a:tableStyleId>{21E4AEA4-8DFA-4A89-87EB-49C32662AFE0}</a:tableStyleId>
              </a:tblPr>
              <a:tblGrid>
                <a:gridCol w="2032000"/>
                <a:gridCol w="2032000"/>
                <a:gridCol w="2032000"/>
              </a:tblGrid>
              <a:tr h="757926">
                <a:tc>
                  <a:txBody>
                    <a:bodyPr/>
                    <a:lstStyle/>
                    <a:p>
                      <a:pPr algn="ctr"/>
                      <a:r>
                        <a:rPr lang="ru-RU" dirty="0" smtClean="0">
                          <a:solidFill>
                            <a:schemeClr val="tx1"/>
                          </a:solidFill>
                        </a:rPr>
                        <a:t>Суть глобальной энергетической проблемы</a:t>
                      </a:r>
                      <a:endParaRPr lang="ru-RU" dirty="0">
                        <a:solidFill>
                          <a:schemeClr val="tx1"/>
                        </a:solidFill>
                      </a:endParaRPr>
                    </a:p>
                  </a:txBody>
                  <a:tcPr>
                    <a:solidFill>
                      <a:schemeClr val="accent2">
                        <a:lumMod val="50000"/>
                      </a:schemeClr>
                    </a:solidFill>
                  </a:tcPr>
                </a:tc>
                <a:tc>
                  <a:txBody>
                    <a:bodyPr/>
                    <a:lstStyle/>
                    <a:p>
                      <a:pPr algn="ctr"/>
                      <a:r>
                        <a:rPr lang="ru-RU" dirty="0" smtClean="0">
                          <a:solidFill>
                            <a:schemeClr val="tx1"/>
                          </a:solidFill>
                        </a:rPr>
                        <a:t>Причины её появления</a:t>
                      </a:r>
                      <a:endParaRPr lang="ru-RU" dirty="0">
                        <a:solidFill>
                          <a:schemeClr val="tx1"/>
                        </a:solidFill>
                      </a:endParaRPr>
                    </a:p>
                  </a:txBody>
                  <a:tcPr>
                    <a:solidFill>
                      <a:schemeClr val="accent2">
                        <a:lumMod val="50000"/>
                      </a:schemeClr>
                    </a:solidFill>
                  </a:tcPr>
                </a:tc>
                <a:tc>
                  <a:txBody>
                    <a:bodyPr/>
                    <a:lstStyle/>
                    <a:p>
                      <a:pPr algn="ctr"/>
                      <a:r>
                        <a:rPr lang="ru-RU" dirty="0" smtClean="0"/>
                        <a:t>Пути решения</a:t>
                      </a:r>
                      <a:endParaRPr lang="ru-RU" dirty="0"/>
                    </a:p>
                  </a:txBody>
                  <a:tcPr>
                    <a:solidFill>
                      <a:schemeClr val="accent2">
                        <a:lumMod val="50000"/>
                      </a:schemeClr>
                    </a:solidFill>
                  </a:tcPr>
                </a:tc>
              </a:tr>
              <a:tr h="3671230">
                <a:tc>
                  <a:txBody>
                    <a:bodyPr/>
                    <a:lstStyle/>
                    <a:p>
                      <a:pPr algn="ctr"/>
                      <a:r>
                        <a:rPr lang="ru-RU" sz="1400" b="0" i="1" dirty="0" smtClean="0">
                          <a:solidFill>
                            <a:schemeClr val="bg1"/>
                          </a:solidFill>
                        </a:rPr>
                        <a:t>Это прежде всего проблема надежного обеспечения человечества топливом и сырьем. Ограниченность ресурсов и их </a:t>
                      </a:r>
                      <a:r>
                        <a:rPr lang="ru-RU" sz="1400" b="0" i="1" dirty="0" err="1" smtClean="0">
                          <a:solidFill>
                            <a:schemeClr val="bg1"/>
                          </a:solidFill>
                        </a:rPr>
                        <a:t>исчерпаемость</a:t>
                      </a:r>
                      <a:r>
                        <a:rPr lang="ru-RU" sz="1400" b="0" i="1" dirty="0" smtClean="0">
                          <a:solidFill>
                            <a:schemeClr val="bg1"/>
                          </a:solidFill>
                        </a:rPr>
                        <a:t> ставит человечество перед необходимостью жесткой экономии энергии, использования новых ресурсосберегающих технологий.</a:t>
                      </a:r>
                      <a:endParaRPr lang="ru-RU" sz="1400" b="0" i="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400" b="0" i="1" dirty="0" smtClean="0">
                          <a:solidFill>
                            <a:schemeClr val="bg1"/>
                          </a:solidFill>
                        </a:rPr>
                        <a:t> </a:t>
                      </a:r>
                      <a:r>
                        <a:rPr lang="ru-RU" sz="1400" b="0" i="1" dirty="0" err="1" smtClean="0">
                          <a:solidFill>
                            <a:schemeClr val="bg1"/>
                          </a:solidFill>
                        </a:rPr>
                        <a:t>Исчерпаемость</a:t>
                      </a:r>
                      <a:r>
                        <a:rPr lang="ru-RU" sz="1400" b="0" i="1" dirty="0" smtClean="0">
                          <a:solidFill>
                            <a:schemeClr val="bg1"/>
                          </a:solidFill>
                        </a:rPr>
                        <a:t> ресурсов</a:t>
                      </a:r>
                      <a:r>
                        <a:rPr lang="en-US" sz="1400" b="0" i="1" dirty="0" smtClean="0">
                          <a:solidFill>
                            <a:schemeClr val="bg1"/>
                          </a:solidFill>
                        </a:rPr>
                        <a:t>;</a:t>
                      </a:r>
                      <a:endParaRPr lang="ru-RU" sz="1400" b="0" i="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400" b="0" i="1" dirty="0" smtClean="0">
                          <a:solidFill>
                            <a:schemeClr val="bg1"/>
                          </a:solidFill>
                        </a:rPr>
                        <a:t> Растущее население</a:t>
                      </a:r>
                      <a:r>
                        <a:rPr lang="en-US" sz="1400" b="0" i="1" dirty="0" smtClean="0">
                          <a:solidFill>
                            <a:schemeClr val="bg1"/>
                          </a:solidFill>
                        </a:rPr>
                        <a:t>;</a:t>
                      </a:r>
                      <a:endParaRPr lang="ru-RU" sz="1400" b="0" i="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400" b="0" i="1" dirty="0" smtClean="0">
                          <a:solidFill>
                            <a:schemeClr val="bg1"/>
                          </a:solidFill>
                        </a:rPr>
                        <a:t> Неправильная добыча сырья</a:t>
                      </a:r>
                      <a:r>
                        <a:rPr lang="en-US" sz="1400" b="0" i="1" dirty="0" smtClean="0">
                          <a:solidFill>
                            <a:schemeClr val="bg1"/>
                          </a:solidFill>
                        </a:rPr>
                        <a:t>;</a:t>
                      </a:r>
                      <a:endParaRPr lang="ru-RU" sz="1400" b="0" i="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400" b="0" i="1" dirty="0" smtClean="0">
                          <a:solidFill>
                            <a:schemeClr val="bg1"/>
                          </a:solidFill>
                        </a:rPr>
                        <a:t> Нерациональное использование</a:t>
                      </a:r>
                      <a:r>
                        <a:rPr lang="en-US" sz="1400" b="0" i="1" dirty="0" smtClean="0">
                          <a:solidFill>
                            <a:schemeClr val="bg1"/>
                          </a:solidFill>
                        </a:rPr>
                        <a:t>;</a:t>
                      </a:r>
                      <a:endParaRPr lang="ru-RU" sz="1400" b="0" i="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400" b="0" i="1" dirty="0" smtClean="0">
                          <a:solidFill>
                            <a:schemeClr val="bg1"/>
                          </a:solidFill>
                        </a:rPr>
                        <a:t> Быстрый рост потребления минерального топлива</a:t>
                      </a:r>
                      <a:r>
                        <a:rPr lang="en-US" sz="1400" b="0" i="1" dirty="0" smtClean="0">
                          <a:solidFill>
                            <a:schemeClr val="bg1"/>
                          </a:solidFill>
                        </a:rPr>
                        <a:t>;</a:t>
                      </a:r>
                      <a:endParaRPr lang="ru-RU" sz="1400" b="0" i="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400" b="0" i="1" dirty="0" smtClean="0">
                          <a:solidFill>
                            <a:schemeClr val="bg1"/>
                          </a:solidFill>
                        </a:rPr>
                        <a:t> </a:t>
                      </a:r>
                      <a:r>
                        <a:rPr lang="ru-RU" sz="1400" b="0" i="1" dirty="0" err="1" smtClean="0">
                          <a:solidFill>
                            <a:schemeClr val="bg1"/>
                          </a:solidFill>
                        </a:rPr>
                        <a:t>Незаинтере-сованность</a:t>
                      </a:r>
                      <a:r>
                        <a:rPr lang="ru-RU" sz="1400" b="0" i="1" dirty="0" smtClean="0">
                          <a:solidFill>
                            <a:schemeClr val="bg1"/>
                          </a:solidFill>
                        </a:rPr>
                        <a:t> в поиске альтернативного топлива.</a:t>
                      </a:r>
                      <a:endParaRPr lang="ru-RU" b="0" dirty="0">
                        <a:solidFill>
                          <a:schemeClr val="bg1"/>
                        </a:solidFill>
                      </a:endParaRPr>
                    </a:p>
                  </a:txBody>
                  <a:tcPr/>
                </a:tc>
                <a:tc>
                  <a:txBody>
                    <a:bodyPr/>
                    <a:lstStyle/>
                    <a:p>
                      <a:pPr algn="l">
                        <a:buFont typeface="Arial" pitchFamily="34" charset="0"/>
                        <a:buChar char="•"/>
                      </a:pPr>
                      <a:r>
                        <a:rPr lang="ru-RU" sz="1400" b="0" i="1" dirty="0" smtClean="0">
                          <a:solidFill>
                            <a:schemeClr val="bg1"/>
                          </a:solidFill>
                        </a:rPr>
                        <a:t> Использование неисчерпаемых ресурсов</a:t>
                      </a:r>
                      <a:r>
                        <a:rPr lang="en-US" sz="1400" b="0" i="1" dirty="0" smtClean="0">
                          <a:solidFill>
                            <a:schemeClr val="bg1"/>
                          </a:solidFill>
                        </a:rPr>
                        <a:t>;</a:t>
                      </a:r>
                      <a:endParaRPr lang="ru-RU" sz="1400" b="0" i="1" dirty="0" smtClean="0">
                        <a:solidFill>
                          <a:schemeClr val="bg1"/>
                        </a:solidFill>
                      </a:endParaRPr>
                    </a:p>
                    <a:p>
                      <a:pPr algn="l">
                        <a:buFont typeface="Arial" pitchFamily="34" charset="0"/>
                        <a:buChar char="•"/>
                      </a:pPr>
                      <a:r>
                        <a:rPr lang="ru-RU" sz="1400" b="0" i="1" dirty="0" smtClean="0">
                          <a:solidFill>
                            <a:schemeClr val="bg1"/>
                          </a:solidFill>
                        </a:rPr>
                        <a:t> Развитие энергосберегающих технологий</a:t>
                      </a:r>
                      <a:r>
                        <a:rPr lang="en-US" sz="1400" b="0" i="1" dirty="0" smtClean="0">
                          <a:solidFill>
                            <a:schemeClr val="bg1"/>
                          </a:solidFill>
                        </a:rPr>
                        <a:t>;</a:t>
                      </a:r>
                      <a:endParaRPr lang="ru-RU" sz="1400" b="0" i="1" dirty="0" smtClean="0">
                        <a:solidFill>
                          <a:schemeClr val="bg1"/>
                        </a:solidFill>
                      </a:endParaRPr>
                    </a:p>
                    <a:p>
                      <a:pPr algn="l">
                        <a:buFont typeface="Arial" pitchFamily="34" charset="0"/>
                        <a:buChar char="•"/>
                      </a:pPr>
                      <a:r>
                        <a:rPr lang="ru-RU" sz="1400" b="0" i="1" dirty="0" smtClean="0">
                          <a:solidFill>
                            <a:schemeClr val="bg1"/>
                          </a:solidFill>
                        </a:rPr>
                        <a:t> Альтернативные</a:t>
                      </a:r>
                      <a:r>
                        <a:rPr lang="ru-RU" sz="1400" b="0" i="1" baseline="0" dirty="0" smtClean="0">
                          <a:solidFill>
                            <a:schemeClr val="bg1"/>
                          </a:solidFill>
                        </a:rPr>
                        <a:t> способы  «производства энергии»</a:t>
                      </a:r>
                      <a:r>
                        <a:rPr lang="en-US" sz="1400" b="0" i="1" baseline="0" dirty="0" smtClean="0">
                          <a:solidFill>
                            <a:schemeClr val="bg1"/>
                          </a:solidFill>
                        </a:rPr>
                        <a:t>;</a:t>
                      </a:r>
                      <a:endParaRPr lang="ru-RU" sz="1400" b="0" i="1" baseline="0" dirty="0" smtClean="0">
                        <a:solidFill>
                          <a:schemeClr val="bg1"/>
                        </a:solidFill>
                      </a:endParaRPr>
                    </a:p>
                    <a:p>
                      <a:pPr algn="l">
                        <a:buFont typeface="Arial" pitchFamily="34" charset="0"/>
                        <a:buChar char="•"/>
                      </a:pPr>
                      <a:r>
                        <a:rPr lang="ru-RU" sz="1400" b="0" i="1" baseline="0" dirty="0" smtClean="0">
                          <a:solidFill>
                            <a:schemeClr val="bg1"/>
                          </a:solidFill>
                        </a:rPr>
                        <a:t> Мероприятия, связанные со всемирной экономией энергии.</a:t>
                      </a:r>
                    </a:p>
                    <a:p>
                      <a:pPr algn="ctr"/>
                      <a:endParaRPr lang="ru-RU" b="0" baseline="0" dirty="0" smtClean="0">
                        <a:solidFill>
                          <a:schemeClr val="bg1"/>
                        </a:solidFill>
                      </a:endParaRPr>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3884397" cy="923330"/>
          </a:xfrm>
          <a:prstGeom prst="rect">
            <a:avLst/>
          </a:prstGeom>
          <a:noFill/>
          <a:effectLst>
            <a:outerShdw blurRad="50800" dist="50800" dir="18780000" algn="ctr" rotWithShape="0">
              <a:schemeClr val="tx2"/>
            </a:outerShdw>
          </a:effectLst>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Заключение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TextBox 5"/>
          <p:cNvSpPr txBox="1"/>
          <p:nvPr/>
        </p:nvSpPr>
        <p:spPr>
          <a:xfrm>
            <a:off x="714348" y="1714488"/>
            <a:ext cx="7929618"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2000" dirty="0" smtClean="0">
                <a:latin typeface="Georgia" pitchFamily="18" charset="0"/>
              </a:rPr>
              <a:t>Назовите основные причины глобальной проблемы энергетики.</a:t>
            </a:r>
            <a:endParaRPr lang="ru-RU" sz="2000" dirty="0">
              <a:latin typeface="Georgia" pitchFamily="18" charset="0"/>
            </a:endParaRPr>
          </a:p>
        </p:txBody>
      </p:sp>
      <p:sp>
        <p:nvSpPr>
          <p:cNvPr id="7" name="TextBox 6"/>
          <p:cNvSpPr txBox="1"/>
          <p:nvPr/>
        </p:nvSpPr>
        <p:spPr>
          <a:xfrm>
            <a:off x="714348" y="2285992"/>
            <a:ext cx="792961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2000" dirty="0" smtClean="0">
                <a:latin typeface="Georgia" pitchFamily="18" charset="0"/>
              </a:rPr>
              <a:t>Какие вы видите пути предотвращения данной проблемы?</a:t>
            </a:r>
            <a:endParaRPr lang="ru-RU" sz="2000" dirty="0">
              <a:latin typeface="Georgia" pitchFamily="18" charset="0"/>
            </a:endParaRPr>
          </a:p>
        </p:txBody>
      </p:sp>
      <p:sp>
        <p:nvSpPr>
          <p:cNvPr id="8" name="TextBox 7"/>
          <p:cNvSpPr txBox="1"/>
          <p:nvPr/>
        </p:nvSpPr>
        <p:spPr>
          <a:xfrm>
            <a:off x="714348" y="2857496"/>
            <a:ext cx="7929618"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ru-RU" sz="2000" dirty="0" smtClean="0">
                <a:latin typeface="Georgia" pitchFamily="18" charset="0"/>
              </a:rPr>
              <a:t>По вашему мнению, что в будущем </a:t>
            </a:r>
          </a:p>
          <a:p>
            <a:pPr algn="ctr"/>
            <a:r>
              <a:rPr lang="ru-RU" sz="2000" dirty="0" smtClean="0">
                <a:latin typeface="Georgia" pitchFamily="18" charset="0"/>
              </a:rPr>
              <a:t>заменит нефть и природный газ?</a:t>
            </a:r>
            <a:endParaRPr lang="ru-RU" sz="2000" dirty="0">
              <a:latin typeface="Georgia" pitchFamily="18" charset="0"/>
            </a:endParaRPr>
          </a:p>
        </p:txBody>
      </p:sp>
      <p:sp>
        <p:nvSpPr>
          <p:cNvPr id="9" name="Прямоугольник 8"/>
          <p:cNvSpPr/>
          <p:nvPr/>
        </p:nvSpPr>
        <p:spPr>
          <a:xfrm>
            <a:off x="214282" y="4000504"/>
            <a:ext cx="3972370" cy="461665"/>
          </a:xfrm>
          <a:prstGeom prst="rect">
            <a:avLst/>
          </a:prstGeom>
          <a:noFill/>
        </p:spPr>
        <p:txBody>
          <a:bodyPr wrap="none" lIns="91440" tIns="45720" rIns="91440" bIns="45720">
            <a:spAutoFit/>
          </a:bodyPr>
          <a:lstStyle/>
          <a:p>
            <a:pPr algn="ctr"/>
            <a:r>
              <a:rPr lang="ru-RU" sz="24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Использованная литература</a:t>
            </a:r>
            <a:endParaRPr lang="ru-RU" sz="24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
        <p:nvSpPr>
          <p:cNvPr id="10" name="TextBox 9"/>
          <p:cNvSpPr txBox="1"/>
          <p:nvPr/>
        </p:nvSpPr>
        <p:spPr>
          <a:xfrm>
            <a:off x="357158" y="4500570"/>
            <a:ext cx="2714644" cy="1908215"/>
          </a:xfrm>
          <a:prstGeom prst="rect">
            <a:avLst/>
          </a:prstGeom>
          <a:noFill/>
        </p:spPr>
        <p:txBody>
          <a:bodyPr wrap="square" rtlCol="0">
            <a:spAutoFit/>
          </a:bodyPr>
          <a:lstStyle/>
          <a:p>
            <a:r>
              <a:rPr lang="en-US" sz="2000" u="sng" dirty="0" smtClean="0">
                <a:solidFill>
                  <a:srgbClr val="000F9A"/>
                </a:solidFill>
              </a:rPr>
              <a:t>Wikipedia.org</a:t>
            </a:r>
          </a:p>
          <a:p>
            <a:r>
              <a:rPr lang="ru-RU" sz="2000" u="sng" dirty="0" err="1" smtClean="0">
                <a:solidFill>
                  <a:srgbClr val="000F9A"/>
                </a:solidFill>
              </a:rPr>
              <a:t>газгольдер.рф</a:t>
            </a:r>
            <a:endParaRPr lang="en-US" sz="2000" u="sng" dirty="0" smtClean="0">
              <a:solidFill>
                <a:srgbClr val="000F9A"/>
              </a:solidFill>
            </a:endParaRPr>
          </a:p>
          <a:p>
            <a:r>
              <a:rPr lang="en-US" sz="2000" u="sng" dirty="0" smtClean="0">
                <a:solidFill>
                  <a:srgbClr val="000F9A"/>
                </a:solidFill>
              </a:rPr>
              <a:t>globaltrouble.ru</a:t>
            </a:r>
          </a:p>
          <a:p>
            <a:r>
              <a:rPr lang="en-US" sz="2000" u="sng" dirty="0" smtClean="0">
                <a:solidFill>
                  <a:srgbClr val="000F9A"/>
                </a:solidFill>
              </a:rPr>
              <a:t>planetadisser.com</a:t>
            </a:r>
          </a:p>
          <a:p>
            <a:r>
              <a:rPr lang="en-US" sz="2000" u="sng" dirty="0" smtClean="0">
                <a:solidFill>
                  <a:srgbClr val="000F9A"/>
                </a:solidFill>
              </a:rPr>
              <a:t>grandars.ru</a:t>
            </a:r>
          </a:p>
          <a:p>
            <a:endParaRPr lang="ru-RU" dirty="0"/>
          </a:p>
        </p:txBody>
      </p:sp>
      <p:sp>
        <p:nvSpPr>
          <p:cNvPr id="11" name="Прямоугольник 10"/>
          <p:cNvSpPr/>
          <p:nvPr/>
        </p:nvSpPr>
        <p:spPr>
          <a:xfrm rot="20738514">
            <a:off x="2452463" y="4979364"/>
            <a:ext cx="624531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HomeWork.ucoz.kZ</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ks.avi">
            <a:hlinkClick r:id="" action="ppaction://media"/>
          </p:cNvPr>
          <p:cNvPicPr>
            <a:picLocks noRot="1" noChangeAspect="1"/>
          </p:cNvPicPr>
          <p:nvPr>
            <a:videoFile r:link="rId1"/>
          </p:nvPr>
        </p:nvPicPr>
        <p:blipFill>
          <a:blip r:embed="rId3"/>
          <a:stretch>
            <a:fillRect/>
          </a:stretch>
        </p:blipFill>
        <p:spPr>
          <a:xfrm>
            <a:off x="0" y="0"/>
            <a:ext cx="9144000" cy="68580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3214678" y="214290"/>
            <a:ext cx="2698175"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cs typeface="MoolBoran" pitchFamily="34" charset="0"/>
              </a:rPr>
              <a:t>ПЛАН</a:t>
            </a:r>
          </a:p>
        </p:txBody>
      </p:sp>
      <p:sp>
        <p:nvSpPr>
          <p:cNvPr id="6" name="TextBox 5"/>
          <p:cNvSpPr txBox="1"/>
          <p:nvPr/>
        </p:nvSpPr>
        <p:spPr>
          <a:xfrm>
            <a:off x="571472" y="1357298"/>
            <a:ext cx="414340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3200" dirty="0" smtClean="0">
                <a:solidFill>
                  <a:srgbClr val="FFFF00"/>
                </a:solidFill>
              </a:rPr>
              <a:t>Понятие энергетики</a:t>
            </a:r>
            <a:endParaRPr lang="ru-RU" sz="3200" dirty="0">
              <a:solidFill>
                <a:srgbClr val="FFFF00"/>
              </a:solidFill>
            </a:endParaRPr>
          </a:p>
        </p:txBody>
      </p:sp>
      <p:sp>
        <p:nvSpPr>
          <p:cNvPr id="7" name="TextBox 6"/>
          <p:cNvSpPr txBox="1"/>
          <p:nvPr/>
        </p:nvSpPr>
        <p:spPr>
          <a:xfrm>
            <a:off x="571472" y="2071678"/>
            <a:ext cx="7072362"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ru-RU" sz="3200" b="1" cap="none" spc="50" dirty="0" smtClean="0">
                <a:ln w="11430"/>
                <a:solidFill>
                  <a:schemeClr val="tx2"/>
                </a:solidFill>
              </a:rPr>
              <a:t>Развитие энергетической проблемы</a:t>
            </a:r>
            <a:endParaRPr lang="ru-RU" sz="3200" b="1" cap="none" spc="50" dirty="0">
              <a:ln w="11430"/>
              <a:solidFill>
                <a:schemeClr val="tx2"/>
              </a:solidFill>
            </a:endParaRPr>
          </a:p>
        </p:txBody>
      </p:sp>
      <p:sp>
        <p:nvSpPr>
          <p:cNvPr id="8" name="TextBox 7"/>
          <p:cNvSpPr txBox="1"/>
          <p:nvPr/>
        </p:nvSpPr>
        <p:spPr>
          <a:xfrm>
            <a:off x="571472" y="2786058"/>
            <a:ext cx="4929222"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3200" b="1" cap="none" spc="50" dirty="0" smtClean="0">
                <a:ln w="11430"/>
                <a:solidFill>
                  <a:schemeClr val="bg2"/>
                </a:solidFill>
              </a:rPr>
              <a:t>Положение в наше время</a:t>
            </a:r>
            <a:endParaRPr lang="ru-RU" sz="3200" b="1" cap="none" spc="50" dirty="0">
              <a:ln w="11430"/>
              <a:solidFill>
                <a:schemeClr val="bg2"/>
              </a:solidFill>
            </a:endParaRPr>
          </a:p>
        </p:txBody>
      </p:sp>
      <p:sp>
        <p:nvSpPr>
          <p:cNvPr id="9" name="TextBox 8"/>
          <p:cNvSpPr txBox="1"/>
          <p:nvPr/>
        </p:nvSpPr>
        <p:spPr>
          <a:xfrm>
            <a:off x="571472" y="3500438"/>
            <a:ext cx="5429288"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ru-RU" sz="3200" b="1" cap="none" spc="50" dirty="0" smtClean="0">
                <a:ln w="11430"/>
                <a:solidFill>
                  <a:schemeClr val="tx2"/>
                </a:solidFill>
              </a:rPr>
              <a:t>Причины </a:t>
            </a:r>
            <a:r>
              <a:rPr lang="ru-RU" sz="3200" b="1" spc="50" smtClean="0">
                <a:ln w="11430"/>
                <a:solidFill>
                  <a:schemeClr val="tx2"/>
                </a:solidFill>
              </a:rPr>
              <a:t>данной проблемы</a:t>
            </a:r>
            <a:endParaRPr lang="ru-RU" sz="3200" b="1" cap="none" spc="50" dirty="0">
              <a:ln w="11430"/>
              <a:solidFill>
                <a:schemeClr val="tx2"/>
              </a:solidFill>
            </a:endParaRPr>
          </a:p>
        </p:txBody>
      </p:sp>
      <p:sp>
        <p:nvSpPr>
          <p:cNvPr id="10" name="TextBox 9"/>
          <p:cNvSpPr txBox="1"/>
          <p:nvPr/>
        </p:nvSpPr>
        <p:spPr>
          <a:xfrm>
            <a:off x="571472" y="4214818"/>
            <a:ext cx="4786346"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ru-RU" sz="3200" b="1" cap="none" spc="50" dirty="0" smtClean="0">
                <a:ln w="11430"/>
                <a:solidFill>
                  <a:schemeClr val="tx1"/>
                </a:solidFill>
              </a:rPr>
              <a:t>Возможные последствия</a:t>
            </a:r>
            <a:endParaRPr lang="ru-RU" sz="3200" b="1" cap="none" spc="50" dirty="0">
              <a:ln w="11430"/>
              <a:solidFill>
                <a:schemeClr val="tx1"/>
              </a:solidFill>
            </a:endParaRPr>
          </a:p>
        </p:txBody>
      </p:sp>
      <p:sp>
        <p:nvSpPr>
          <p:cNvPr id="11" name="TextBox 10"/>
          <p:cNvSpPr txBox="1"/>
          <p:nvPr/>
        </p:nvSpPr>
        <p:spPr>
          <a:xfrm>
            <a:off x="571472" y="4929198"/>
            <a:ext cx="2857520"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ru-RU" sz="3200" b="1" cap="none" spc="50" dirty="0" smtClean="0">
                <a:ln w="11430"/>
                <a:solidFill>
                  <a:srgbClr val="FFC000"/>
                </a:solidFill>
              </a:rPr>
              <a:t>Пути решения</a:t>
            </a:r>
            <a:endParaRPr lang="ru-RU" sz="3200" b="1" cap="none" spc="50" dirty="0">
              <a:ln w="11430"/>
              <a:solidFill>
                <a:srgbClr val="FFC000"/>
              </a:solidFill>
            </a:endParaRPr>
          </a:p>
        </p:txBody>
      </p:sp>
      <p:sp>
        <p:nvSpPr>
          <p:cNvPr id="12" name="TextBox 11"/>
          <p:cNvSpPr txBox="1"/>
          <p:nvPr/>
        </p:nvSpPr>
        <p:spPr>
          <a:xfrm>
            <a:off x="571472" y="5643578"/>
            <a:ext cx="6143668"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ru-RU" sz="3200" b="1" cap="none" spc="50" dirty="0" smtClean="0">
                <a:ln w="11430"/>
                <a:solidFill>
                  <a:schemeClr val="bg1"/>
                </a:solidFill>
              </a:rPr>
              <a:t>Будущее энергетики Казахстана</a:t>
            </a:r>
            <a:endParaRPr lang="ru-RU" sz="3200" b="1" cap="none" spc="50" dirty="0">
              <a:ln w="1143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4071934" y="1500174"/>
            <a:ext cx="3786214"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ru-RU" sz="1600" dirty="0" smtClean="0">
                <a:solidFill>
                  <a:schemeClr val="bg2"/>
                </a:solidFill>
                <a:latin typeface="Georgia" pitchFamily="18" charset="0"/>
              </a:rPr>
              <a:t>Её целью является обеспечение производства энергии путём преобразования первичной, природной, энергии во вторичную, например в электрическую или тепловую энергию.</a:t>
            </a:r>
            <a:endParaRPr lang="ru-RU" sz="1600" dirty="0">
              <a:solidFill>
                <a:schemeClr val="bg2"/>
              </a:solidFill>
              <a:latin typeface="Georgia" pitchFamily="18" charset="0"/>
            </a:endParaRPr>
          </a:p>
        </p:txBody>
      </p:sp>
      <p:sp>
        <p:nvSpPr>
          <p:cNvPr id="9" name="Прямоугольник 8"/>
          <p:cNvSpPr/>
          <p:nvPr/>
        </p:nvSpPr>
        <p:spPr>
          <a:xfrm>
            <a:off x="1643042" y="142852"/>
            <a:ext cx="479971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ЭНЕРГЕТИКА</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428596" y="1500174"/>
            <a:ext cx="3429024"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ru-RU" sz="1600" dirty="0" smtClean="0">
                <a:solidFill>
                  <a:schemeClr val="bg2"/>
                </a:solidFill>
                <a:latin typeface="Georgia" pitchFamily="18" charset="0"/>
              </a:rPr>
              <a:t>Топливно-энергетический комплекс страны, охватывающий получение, передачу, преобразование и использование различных видов энергии и энергетических ресурсов.</a:t>
            </a:r>
            <a:endParaRPr lang="ru-RU" sz="1600" dirty="0">
              <a:solidFill>
                <a:schemeClr val="bg2"/>
              </a:solidFill>
              <a:latin typeface="Georgia" pitchFamily="18" charset="0"/>
            </a:endParaRPr>
          </a:p>
        </p:txBody>
      </p:sp>
      <p:sp>
        <p:nvSpPr>
          <p:cNvPr id="13" name="TextBox 12"/>
          <p:cNvSpPr txBox="1"/>
          <p:nvPr/>
        </p:nvSpPr>
        <p:spPr>
          <a:xfrm>
            <a:off x="428596" y="3429000"/>
            <a:ext cx="5643602" cy="28007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1600" dirty="0" smtClean="0">
                <a:solidFill>
                  <a:schemeClr val="bg2"/>
                </a:solidFill>
                <a:latin typeface="Georgia" pitchFamily="18" charset="0"/>
              </a:rPr>
              <a:t>Стадии энергетики</a:t>
            </a:r>
            <a:r>
              <a:rPr lang="en-US" sz="1600" dirty="0" smtClean="0">
                <a:solidFill>
                  <a:schemeClr val="bg2"/>
                </a:solidFill>
                <a:latin typeface="Georgia" pitchFamily="18" charset="0"/>
              </a:rPr>
              <a:t>:</a:t>
            </a:r>
            <a:endParaRPr lang="ru-RU" sz="1600" dirty="0" smtClean="0">
              <a:solidFill>
                <a:schemeClr val="bg2"/>
              </a:solidFill>
              <a:latin typeface="Georgia" pitchFamily="18" charset="0"/>
            </a:endParaRPr>
          </a:p>
          <a:p>
            <a:pPr>
              <a:buFont typeface="Arial" pitchFamily="34" charset="0"/>
              <a:buChar char="•"/>
            </a:pPr>
            <a:r>
              <a:rPr lang="ru-RU" sz="1600" dirty="0" smtClean="0">
                <a:solidFill>
                  <a:schemeClr val="bg2"/>
                </a:solidFill>
                <a:latin typeface="Georgia" pitchFamily="18" charset="0"/>
              </a:rPr>
              <a:t> получение и концентрация энергетических ресурсов, примером может послужить добыча, переработка и обогащение ядерного топлива;</a:t>
            </a:r>
          </a:p>
          <a:p>
            <a:pPr>
              <a:buFont typeface="Arial" pitchFamily="34" charset="0"/>
              <a:buChar char="•"/>
            </a:pPr>
            <a:r>
              <a:rPr lang="ru-RU" sz="1600" dirty="0" smtClean="0">
                <a:solidFill>
                  <a:schemeClr val="bg2"/>
                </a:solidFill>
                <a:latin typeface="Georgia" pitchFamily="18" charset="0"/>
              </a:rPr>
              <a:t> передача ресурсов к энергетическим установкам, например доставка мазута на тепловую электростанцию;</a:t>
            </a:r>
          </a:p>
          <a:p>
            <a:pPr>
              <a:buFont typeface="Arial" pitchFamily="34" charset="0"/>
              <a:buChar char="•"/>
            </a:pPr>
            <a:r>
              <a:rPr lang="ru-RU" sz="1600" dirty="0" smtClean="0">
                <a:solidFill>
                  <a:schemeClr val="bg2"/>
                </a:solidFill>
                <a:latin typeface="Georgia" pitchFamily="18" charset="0"/>
              </a:rPr>
              <a:t> преобразование с помощью электростанций первичной энергии во вторичную, например химической энергии угля в электрическую и тепловую энергию;</a:t>
            </a:r>
          </a:p>
          <a:p>
            <a:pPr>
              <a:buFont typeface="Arial" pitchFamily="34" charset="0"/>
              <a:buChar char="•"/>
            </a:pPr>
            <a:r>
              <a:rPr lang="ru-RU" sz="1600" dirty="0" smtClean="0">
                <a:solidFill>
                  <a:schemeClr val="bg2"/>
                </a:solidFill>
                <a:latin typeface="Georgia" pitchFamily="18" charset="0"/>
              </a:rPr>
              <a:t> передача вторичной энергии потребителям, например по линиям электропередачи.</a:t>
            </a:r>
            <a:endParaRPr lang="ru-RU" sz="1600" dirty="0">
              <a:solidFill>
                <a:schemeClr val="bg2"/>
              </a:solidFill>
              <a:latin typeface="Georgia" pitchFamily="18" charset="0"/>
            </a:endParaRPr>
          </a:p>
        </p:txBody>
      </p:sp>
      <p:pic>
        <p:nvPicPr>
          <p:cNvPr id="3074" name="Picture 2"/>
          <p:cNvPicPr>
            <a:picLocks noChangeAspect="1" noChangeArrowheads="1"/>
          </p:cNvPicPr>
          <p:nvPr/>
        </p:nvPicPr>
        <p:blipFill>
          <a:blip r:embed="rId3"/>
          <a:srcRect/>
          <a:stretch>
            <a:fillRect/>
          </a:stretch>
        </p:blipFill>
        <p:spPr bwMode="auto">
          <a:xfrm>
            <a:off x="6572264" y="5072074"/>
            <a:ext cx="2214578" cy="1660934"/>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3075" name="Picture 3"/>
          <p:cNvPicPr>
            <a:picLocks noChangeAspect="1" noChangeArrowheads="1"/>
          </p:cNvPicPr>
          <p:nvPr/>
        </p:nvPicPr>
        <p:blipFill>
          <a:blip r:embed="rId4"/>
          <a:srcRect/>
          <a:stretch>
            <a:fillRect/>
          </a:stretch>
        </p:blipFill>
        <p:spPr bwMode="auto">
          <a:xfrm>
            <a:off x="6572264" y="3214686"/>
            <a:ext cx="2214578" cy="1660934"/>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17" name="Стрелка вниз 16"/>
          <p:cNvSpPr/>
          <p:nvPr/>
        </p:nvSpPr>
        <p:spPr>
          <a:xfrm>
            <a:off x="2071670" y="1071546"/>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rot="16200000">
            <a:off x="3821901" y="2107397"/>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2071670" y="3071810"/>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p:cNvPicPr>
            <a:picLocks noChangeAspect="1" noChangeArrowheads="1"/>
          </p:cNvPicPr>
          <p:nvPr/>
        </p:nvPicPr>
        <p:blipFill>
          <a:blip r:embed="rId5"/>
          <a:srcRect/>
          <a:stretch>
            <a:fillRect/>
          </a:stretch>
        </p:blipFill>
        <p:spPr bwMode="auto">
          <a:xfrm>
            <a:off x="7640674" y="0"/>
            <a:ext cx="1503326" cy="1428760"/>
          </a:xfrm>
          <a:prstGeom prst="rect">
            <a:avLst/>
          </a:prstGeom>
          <a:ln>
            <a:headEnd/>
            <a:tailEnd/>
          </a:ln>
        </p:spPr>
        <p:style>
          <a:lnRef idx="1">
            <a:schemeClr val="dk1"/>
          </a:lnRef>
          <a:fillRef idx="2">
            <a:schemeClr val="dk1"/>
          </a:fillRef>
          <a:effectRef idx="1">
            <a:schemeClr val="dk1"/>
          </a:effectRef>
          <a:fontRef idx="minor">
            <a:schemeClr val="dk1"/>
          </a:fontRef>
        </p:style>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par>
                          <p:cTn id="29" fill="hold">
                            <p:stCondLst>
                              <p:cond delay="7000"/>
                            </p:stCondLst>
                            <p:childTnLst>
                              <p:par>
                                <p:cTn id="30" presetID="10" presetClass="entr" presetSubtype="0" fill="hold" nodeType="after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2000"/>
                                        <p:tgtEl>
                                          <p:spTgt spid="3075"/>
                                        </p:tgtEl>
                                      </p:cBhvr>
                                    </p:animEffect>
                                  </p:childTnLst>
                                </p:cTn>
                              </p:par>
                            </p:childTnLst>
                          </p:cTn>
                        </p:par>
                        <p:par>
                          <p:cTn id="33" fill="hold">
                            <p:stCondLst>
                              <p:cond delay="9000"/>
                            </p:stCondLst>
                            <p:childTnLst>
                              <p:par>
                                <p:cTn id="34" presetID="10" presetClass="entr" presetSubtype="0" fill="hold" nodeType="after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fade">
                                      <p:cBhvr>
                                        <p:cTn id="3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animBg="1"/>
      <p:bldP spid="13"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1" y="0"/>
            <a:ext cx="9144001" cy="6858000"/>
          </a:xfrm>
          <a:prstGeom prst="rect">
            <a:avLst/>
          </a:prstGeom>
          <a:noFill/>
          <a:ln w="9525">
            <a:noFill/>
            <a:miter lim="800000"/>
            <a:headEnd/>
            <a:tailEnd/>
          </a:ln>
          <a:effectLst/>
        </p:spPr>
      </p:pic>
      <p:sp>
        <p:nvSpPr>
          <p:cNvPr id="5" name="Прямоугольник 4"/>
          <p:cNvSpPr/>
          <p:nvPr/>
        </p:nvSpPr>
        <p:spPr>
          <a:xfrm>
            <a:off x="151282" y="214290"/>
            <a:ext cx="8992718" cy="661720"/>
          </a:xfrm>
          <a:prstGeom prst="rect">
            <a:avLst/>
          </a:prstGeom>
          <a:noFill/>
          <a:effectLst>
            <a:outerShdw blurRad="50800" dist="50800" dir="5400000" algn="ctr" rotWithShape="0">
              <a:schemeClr val="accent2">
                <a:lumMod val="75000"/>
              </a:schemeClr>
            </a:outerShd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700" b="1" cap="none" spc="50" dirty="0" smtClean="0">
                <a:ln w="11430"/>
                <a:solidFill>
                  <a:srgbClr val="FF0000"/>
                </a:solidFill>
              </a:rPr>
              <a:t>Развитие энергетической проблемы</a:t>
            </a:r>
            <a:endParaRPr lang="ru-RU" sz="3700" b="1" cap="none" spc="50" dirty="0">
              <a:ln w="11430"/>
              <a:solidFill>
                <a:srgbClr val="FF0000"/>
              </a:solidFill>
            </a:endParaRPr>
          </a:p>
        </p:txBody>
      </p:sp>
      <p:sp>
        <p:nvSpPr>
          <p:cNvPr id="6" name="TextBox 5"/>
          <p:cNvSpPr txBox="1"/>
          <p:nvPr/>
        </p:nvSpPr>
        <p:spPr>
          <a:xfrm>
            <a:off x="357158" y="1071546"/>
            <a:ext cx="5643602" cy="206210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1600" dirty="0" smtClean="0">
                <a:solidFill>
                  <a:srgbClr val="FF0000"/>
                </a:solidFill>
                <a:latin typeface="Georgia" pitchFamily="18" charset="0"/>
              </a:rPr>
              <a:t> При таком огромном приросте населения уровень потребления электроэнергии во много раз превышает уровень её производства. Так как основная часть АЭС производит энергию не для обычного населения, а для снабжения ей крупных энергоёмких производственных предприятий. С 1970 года, после экономического кризиса в США, энергетическая проблема развивалась в геометрической прогрессии.</a:t>
            </a:r>
            <a:endParaRPr lang="ru-RU" sz="1600" dirty="0">
              <a:solidFill>
                <a:srgbClr val="FF0000"/>
              </a:solidFill>
              <a:latin typeface="Georgia" pitchFamily="18" charset="0"/>
            </a:endParaRPr>
          </a:p>
        </p:txBody>
      </p:sp>
      <p:sp>
        <p:nvSpPr>
          <p:cNvPr id="7" name="TextBox 6"/>
          <p:cNvSpPr txBox="1"/>
          <p:nvPr/>
        </p:nvSpPr>
        <p:spPr>
          <a:xfrm>
            <a:off x="4643406" y="3072348"/>
            <a:ext cx="4500594" cy="378565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ru-RU" sz="1600" dirty="0" smtClean="0">
                <a:solidFill>
                  <a:schemeClr val="tx1"/>
                </a:solidFill>
                <a:latin typeface="Georgia" pitchFamily="18" charset="0"/>
              </a:rPr>
              <a:t> Прогнозы специалистов показывают, что имеющихся в настоящее время только разведанных запасов ископаемых энергоносителей (нефть, природный газ, уголь, сланцы, урановая руда) достаточно для удовлетворения потребностей человечества на </a:t>
            </a:r>
            <a:r>
              <a:rPr lang="ru-RU" sz="1600" b="1" dirty="0" smtClean="0">
                <a:solidFill>
                  <a:srgbClr val="FF0000"/>
                </a:solidFill>
                <a:latin typeface="Georgia" pitchFamily="18" charset="0"/>
              </a:rPr>
              <a:t>100—150 лет </a:t>
            </a:r>
            <a:r>
              <a:rPr lang="ru-RU" sz="1600" dirty="0" smtClean="0">
                <a:solidFill>
                  <a:schemeClr val="tx1"/>
                </a:solidFill>
                <a:latin typeface="Georgia" pitchFamily="18" charset="0"/>
              </a:rPr>
              <a:t>при сделанном выше прогнозе о предельной численности населения и национального продукта. </a:t>
            </a:r>
          </a:p>
          <a:p>
            <a:endParaRPr lang="ru-RU" sz="1600" dirty="0">
              <a:solidFill>
                <a:schemeClr val="tx1"/>
              </a:solidFill>
              <a:latin typeface="Georgia" pitchFamily="18" charset="0"/>
            </a:endParaRPr>
          </a:p>
          <a:p>
            <a:r>
              <a:rPr lang="ru-RU" sz="1600" dirty="0" smtClean="0">
                <a:solidFill>
                  <a:schemeClr val="tx1"/>
                </a:solidFill>
                <a:latin typeface="Georgia" pitchFamily="18" charset="0"/>
              </a:rPr>
              <a:t> Потенциальных же запасов, которые могут быть доступны для добычи на второй стадии, указанной выше, хватило бы в течение </a:t>
            </a:r>
            <a:r>
              <a:rPr lang="ru-RU" sz="1600" b="1" dirty="0" smtClean="0">
                <a:solidFill>
                  <a:srgbClr val="FF0000"/>
                </a:solidFill>
                <a:latin typeface="Georgia" pitchFamily="18" charset="0"/>
              </a:rPr>
              <a:t>600—1300 лет</a:t>
            </a:r>
            <a:r>
              <a:rPr lang="ru-RU" sz="1600" dirty="0" smtClean="0">
                <a:solidFill>
                  <a:schemeClr val="tx1"/>
                </a:solidFill>
                <a:latin typeface="Georgia" pitchFamily="18" charset="0"/>
              </a:rPr>
              <a:t>.</a:t>
            </a:r>
            <a:endParaRPr lang="ru-RU" sz="1600" dirty="0">
              <a:solidFill>
                <a:schemeClr val="tx1"/>
              </a:solidFill>
              <a:latin typeface="Georgia" pitchFamily="18" charset="0"/>
            </a:endParaRPr>
          </a:p>
        </p:txBody>
      </p:sp>
      <p:pic>
        <p:nvPicPr>
          <p:cNvPr id="8" name="Picture 5"/>
          <p:cNvPicPr>
            <a:picLocks noGrp="1" noChangeAspect="1" noChangeArrowheads="1"/>
          </p:cNvPicPr>
          <p:nvPr>
            <p:ph sz="quarter" idx="4294967295"/>
          </p:nvPr>
        </p:nvPicPr>
        <p:blipFill>
          <a:blip r:embed="rId4"/>
          <a:srcRect/>
          <a:stretch>
            <a:fillRect/>
          </a:stretch>
        </p:blipFill>
        <p:spPr>
          <a:xfrm>
            <a:off x="5857884" y="928670"/>
            <a:ext cx="3111522" cy="2000264"/>
          </a:xfrm>
          <a:prstGeom prst="rect">
            <a:avLst/>
          </a:prstGeom>
        </p:spPr>
        <p:style>
          <a:lnRef idx="1">
            <a:schemeClr val="dk1"/>
          </a:lnRef>
          <a:fillRef idx="2">
            <a:schemeClr val="dk1"/>
          </a:fillRef>
          <a:effectRef idx="1">
            <a:schemeClr val="dk1"/>
          </a:effectRef>
          <a:fontRef idx="minor">
            <a:schemeClr val="dk1"/>
          </a:fontRef>
        </p:style>
      </p:pic>
      <p:pic>
        <p:nvPicPr>
          <p:cNvPr id="10" name="Picture 5"/>
          <p:cNvPicPr>
            <a:picLocks noGrp="1" noChangeAspect="1" noChangeArrowheads="1"/>
          </p:cNvPicPr>
          <p:nvPr>
            <p:ph sz="quarter" idx="4294967295"/>
          </p:nvPr>
        </p:nvPicPr>
        <p:blipFill>
          <a:blip r:embed="rId5"/>
          <a:srcRect/>
          <a:stretch>
            <a:fillRect/>
          </a:stretch>
        </p:blipFill>
        <p:spPr>
          <a:xfrm>
            <a:off x="142844" y="3071810"/>
            <a:ext cx="2994756" cy="1928826"/>
          </a:xfrm>
          <a:prstGeom prst="rect">
            <a:avLst/>
          </a:prstGeom>
        </p:spPr>
        <p:style>
          <a:lnRef idx="1">
            <a:schemeClr val="dk1"/>
          </a:lnRef>
          <a:fillRef idx="2">
            <a:schemeClr val="dk1"/>
          </a:fillRef>
          <a:effectRef idx="1">
            <a:schemeClr val="dk1"/>
          </a:effectRef>
          <a:fontRef idx="minor">
            <a:schemeClr val="dk1"/>
          </a:fontRef>
        </p:style>
      </p:pic>
      <p:pic>
        <p:nvPicPr>
          <p:cNvPr id="11" name="Picture 6"/>
          <p:cNvPicPr>
            <a:picLocks noGrp="1" noChangeAspect="1" noChangeArrowheads="1"/>
          </p:cNvPicPr>
          <p:nvPr>
            <p:ph sz="quarter" idx="4294967295"/>
          </p:nvPr>
        </p:nvPicPr>
        <p:blipFill>
          <a:blip r:embed="rId6"/>
          <a:srcRect/>
          <a:stretch>
            <a:fillRect/>
          </a:stretch>
        </p:blipFill>
        <p:spPr>
          <a:xfrm>
            <a:off x="1571604" y="4779033"/>
            <a:ext cx="2928958" cy="1936091"/>
          </a:xfrm>
          <a:prstGeom prst="rect">
            <a:avLst/>
          </a:prstGeom>
        </p:spPr>
        <p:style>
          <a:lnRef idx="1">
            <a:schemeClr val="dk1"/>
          </a:lnRef>
          <a:fillRef idx="2">
            <a:schemeClr val="dk1"/>
          </a:fillRef>
          <a:effectRef idx="1">
            <a:schemeClr val="dk1"/>
          </a:effectRef>
          <a:fontRef idx="minor">
            <a:schemeClr val="dk1"/>
          </a:fontRef>
        </p:style>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214282" y="285728"/>
            <a:ext cx="879439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Положение в наше время</a:t>
            </a:r>
            <a:endParaRPr lang="ru-RU" sz="48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sp>
        <p:nvSpPr>
          <p:cNvPr id="5" name="TextBox 4"/>
          <p:cNvSpPr txBox="1"/>
          <p:nvPr/>
        </p:nvSpPr>
        <p:spPr>
          <a:xfrm>
            <a:off x="214282" y="1643050"/>
            <a:ext cx="4786346"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ru-RU" sz="1400" dirty="0" smtClean="0">
                <a:latin typeface="Georgia" pitchFamily="18" charset="0"/>
              </a:rPr>
              <a:t> Сегодня энергетика мира базируется на </a:t>
            </a:r>
            <a:r>
              <a:rPr lang="ru-RU" sz="1400" b="1" dirty="0" err="1" smtClean="0">
                <a:solidFill>
                  <a:schemeClr val="tx1"/>
                </a:solidFill>
                <a:latin typeface="Georgia" pitchFamily="18" charset="0"/>
              </a:rPr>
              <a:t>невозобновляемых</a:t>
            </a:r>
            <a:r>
              <a:rPr lang="ru-RU" sz="1400" dirty="0" smtClean="0">
                <a:latin typeface="Georgia" pitchFamily="18" charset="0"/>
              </a:rPr>
              <a:t> источниках энергии — горючих органических и минеральных ископаемых, а также на энергии рек и атома. В качестве главных энергоносителей выступают нефть, газ и уголь. Ближайшие перспективы развития энергетики связаны с поисками лучшего соотношения энергоносителей с попытками уменьшить долю жидкого топлива.</a:t>
            </a:r>
          </a:p>
        </p:txBody>
      </p:sp>
      <p:sp>
        <p:nvSpPr>
          <p:cNvPr id="7" name="TextBox 6"/>
          <p:cNvSpPr txBox="1"/>
          <p:nvPr/>
        </p:nvSpPr>
        <p:spPr>
          <a:xfrm>
            <a:off x="5072066" y="1785926"/>
            <a:ext cx="392909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1400" dirty="0" smtClean="0">
                <a:latin typeface="Georgia" pitchFamily="18" charset="0"/>
              </a:rPr>
              <a:t> Мировые потребности в энергии сейчас удовлетворяются в основном за счет нефти, природного газа и угля. Но их запасы имеют пределы.</a:t>
            </a:r>
            <a:endParaRPr lang="ru-RU" sz="1400" dirty="0">
              <a:latin typeface="Georgia" pitchFamily="18" charset="0"/>
            </a:endParaRPr>
          </a:p>
        </p:txBody>
      </p:sp>
      <p:graphicFrame>
        <p:nvGraphicFramePr>
          <p:cNvPr id="8" name="Таблица 7"/>
          <p:cNvGraphicFramePr>
            <a:graphicFrameLocks noGrp="1"/>
          </p:cNvGraphicFramePr>
          <p:nvPr/>
        </p:nvGraphicFramePr>
        <p:xfrm>
          <a:off x="5072066" y="2786058"/>
          <a:ext cx="3857684" cy="1214440"/>
        </p:xfrm>
        <a:graphic>
          <a:graphicData uri="http://schemas.openxmlformats.org/drawingml/2006/table">
            <a:tbl>
              <a:tblPr firstRow="1" bandRow="1">
                <a:tableStyleId>{5C22544A-7EE6-4342-B048-85BDC9FD1C3A}</a:tableStyleId>
              </a:tblPr>
              <a:tblGrid>
                <a:gridCol w="1928842"/>
                <a:gridCol w="1928842"/>
              </a:tblGrid>
              <a:tr h="228601">
                <a:tc>
                  <a:txBody>
                    <a:bodyPr/>
                    <a:lstStyle/>
                    <a:p>
                      <a:r>
                        <a:rPr lang="ru-RU" sz="1200" dirty="0" smtClean="0"/>
                        <a:t>Источник энергии</a:t>
                      </a:r>
                      <a:endParaRPr lang="ru-RU" sz="1200" dirty="0"/>
                    </a:p>
                  </a:txBody>
                  <a:tcPr marL="60008" marR="60008" marT="30004" marB="30004"/>
                </a:tc>
                <a:tc>
                  <a:txBody>
                    <a:bodyPr/>
                    <a:lstStyle/>
                    <a:p>
                      <a:r>
                        <a:rPr lang="ru-RU" sz="1200" dirty="0" smtClean="0"/>
                        <a:t>Запасы, млрд. ГДж</a:t>
                      </a:r>
                      <a:endParaRPr lang="ru-RU" sz="1200" dirty="0"/>
                    </a:p>
                  </a:txBody>
                  <a:tcPr marL="60008" marR="60008" marT="30004" marB="30004"/>
                </a:tc>
              </a:tr>
              <a:tr h="228601">
                <a:tc>
                  <a:txBody>
                    <a:bodyPr/>
                    <a:lstStyle/>
                    <a:p>
                      <a:r>
                        <a:rPr lang="ru-RU" sz="1200" dirty="0" smtClean="0"/>
                        <a:t>Уголь</a:t>
                      </a:r>
                      <a:endParaRPr lang="ru-RU" sz="1200" dirty="0"/>
                    </a:p>
                  </a:txBody>
                  <a:tcPr marL="60008" marR="60008" marT="30004" marB="30004"/>
                </a:tc>
                <a:tc>
                  <a:txBody>
                    <a:bodyPr/>
                    <a:lstStyle/>
                    <a:p>
                      <a:r>
                        <a:rPr lang="ru-RU" sz="1200" dirty="0" smtClean="0"/>
                        <a:t>	17640</a:t>
                      </a:r>
                      <a:endParaRPr lang="ru-RU" sz="1200" dirty="0"/>
                    </a:p>
                  </a:txBody>
                  <a:tcPr marL="60008" marR="60008" marT="30004" marB="30004"/>
                </a:tc>
              </a:tr>
              <a:tr h="228601">
                <a:tc>
                  <a:txBody>
                    <a:bodyPr/>
                    <a:lstStyle/>
                    <a:p>
                      <a:r>
                        <a:rPr lang="ru-RU" sz="1200" dirty="0" smtClean="0"/>
                        <a:t>Нефть</a:t>
                      </a:r>
                      <a:endParaRPr lang="ru-RU" sz="1200" dirty="0"/>
                    </a:p>
                  </a:txBody>
                  <a:tcPr marL="60008" marR="60008" marT="30004" marB="30004"/>
                </a:tc>
                <a:tc>
                  <a:txBody>
                    <a:bodyPr/>
                    <a:lstStyle/>
                    <a:p>
                      <a:r>
                        <a:rPr lang="ru-RU" sz="1200" dirty="0" smtClean="0"/>
                        <a:t>	8316</a:t>
                      </a:r>
                      <a:endParaRPr lang="ru-RU" sz="1200" dirty="0"/>
                    </a:p>
                  </a:txBody>
                  <a:tcPr marL="60008" marR="60008" marT="30004" marB="30004"/>
                </a:tc>
              </a:tr>
              <a:tr h="228601">
                <a:tc>
                  <a:txBody>
                    <a:bodyPr/>
                    <a:lstStyle/>
                    <a:p>
                      <a:r>
                        <a:rPr lang="ru-RU" sz="1200" dirty="0" smtClean="0"/>
                        <a:t>Газ</a:t>
                      </a:r>
                      <a:endParaRPr lang="ru-RU" sz="1200" dirty="0"/>
                    </a:p>
                  </a:txBody>
                  <a:tcPr marL="60008" marR="60008" marT="30004" marB="30004"/>
                </a:tc>
                <a:tc>
                  <a:txBody>
                    <a:bodyPr/>
                    <a:lstStyle/>
                    <a:p>
                      <a:r>
                        <a:rPr lang="ru-RU" sz="1200" dirty="0" smtClean="0"/>
                        <a:t>	8411</a:t>
                      </a:r>
                      <a:endParaRPr lang="ru-RU" sz="1200" dirty="0"/>
                    </a:p>
                  </a:txBody>
                  <a:tcPr marL="60008" marR="60008" marT="30004" marB="30004"/>
                </a:tc>
              </a:tr>
              <a:tr h="228601">
                <a:tc>
                  <a:txBody>
                    <a:bodyPr/>
                    <a:lstStyle/>
                    <a:p>
                      <a:r>
                        <a:rPr lang="ru-RU" sz="1200" dirty="0" smtClean="0"/>
                        <a:t>Ядерный реактор</a:t>
                      </a:r>
                      <a:endParaRPr lang="ru-RU" sz="1200" dirty="0"/>
                    </a:p>
                  </a:txBody>
                  <a:tcPr marL="60008" marR="60008" marT="30004" marB="30004"/>
                </a:tc>
                <a:tc>
                  <a:txBody>
                    <a:bodyPr/>
                    <a:lstStyle/>
                    <a:p>
                      <a:r>
                        <a:rPr lang="ru-RU" sz="1200" dirty="0" smtClean="0"/>
                        <a:t>	9450</a:t>
                      </a:r>
                      <a:endParaRPr lang="ru-RU" sz="1200" dirty="0"/>
                    </a:p>
                  </a:txBody>
                  <a:tcPr marL="60008" marR="60008" marT="30004" marB="30004"/>
                </a:tc>
              </a:tr>
            </a:tbl>
          </a:graphicData>
        </a:graphic>
      </p:graphicFrame>
      <p:sp>
        <p:nvSpPr>
          <p:cNvPr id="9" name="TextBox 8"/>
          <p:cNvSpPr txBox="1"/>
          <p:nvPr/>
        </p:nvSpPr>
        <p:spPr>
          <a:xfrm>
            <a:off x="0" y="4214818"/>
            <a:ext cx="5500726" cy="246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sz="1400" dirty="0" smtClean="0">
                <a:solidFill>
                  <a:srgbClr val="002060"/>
                </a:solidFill>
                <a:latin typeface="Georgia" pitchFamily="18" charset="0"/>
              </a:rPr>
              <a:t> В 70-х годах произошло внезапное резкое удорожание нефти. Вызвано это было отнюдь не тем, что человечество столкнулось с физической нехваткой нефти.</a:t>
            </a:r>
          </a:p>
          <a:p>
            <a:endParaRPr lang="ru-RU" sz="1400" dirty="0" smtClean="0">
              <a:solidFill>
                <a:srgbClr val="002060"/>
              </a:solidFill>
              <a:latin typeface="Georgia" pitchFamily="18" charset="0"/>
            </a:endParaRPr>
          </a:p>
          <a:p>
            <a:r>
              <a:rPr lang="ru-RU" sz="1400" dirty="0" smtClean="0">
                <a:solidFill>
                  <a:srgbClr val="002060"/>
                </a:solidFill>
                <a:latin typeface="Georgia" pitchFamily="18" charset="0"/>
              </a:rPr>
              <a:t> Окончание эры дешевой нефти было связано с такими социально-экономическими явлениями и процессами, как </a:t>
            </a:r>
            <a:r>
              <a:rPr lang="ru-RU" sz="1400" i="1" dirty="0" smtClean="0">
                <a:solidFill>
                  <a:srgbClr val="002060"/>
                </a:solidFill>
                <a:latin typeface="Georgia" pitchFamily="18" charset="0"/>
              </a:rPr>
              <a:t>затруднение доступа главных капиталистических стран к богатейшим мировым ресурсам добычи нефти, торможение монополиями разведки и добычи нефти в других районах, углубление противоречий между освободившимися государствами и бывшими колониальными державами</a:t>
            </a:r>
            <a:r>
              <a:rPr lang="ru-RU" sz="1400" dirty="0" smtClean="0">
                <a:solidFill>
                  <a:srgbClr val="002060"/>
                </a:solidFill>
                <a:latin typeface="Georgia" pitchFamily="18" charset="0"/>
              </a:rPr>
              <a:t>. </a:t>
            </a:r>
            <a:endParaRPr lang="ru-RU" sz="1400" dirty="0">
              <a:solidFill>
                <a:srgbClr val="002060"/>
              </a:solidFill>
              <a:latin typeface="Georgia" pitchFamily="18" charset="0"/>
            </a:endParaRPr>
          </a:p>
        </p:txBody>
      </p:sp>
      <p:sp>
        <p:nvSpPr>
          <p:cNvPr id="10" name="TextBox 9"/>
          <p:cNvSpPr txBox="1"/>
          <p:nvPr/>
        </p:nvSpPr>
        <p:spPr>
          <a:xfrm>
            <a:off x="5572132" y="4000504"/>
            <a:ext cx="3357586" cy="28931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ru-RU" sz="1400" dirty="0" smtClean="0">
                <a:solidFill>
                  <a:srgbClr val="C00000"/>
                </a:solidFill>
                <a:latin typeface="Georgia" pitchFamily="18" charset="0"/>
              </a:rPr>
              <a:t>  По мере </a:t>
            </a:r>
            <a:r>
              <a:rPr lang="ru-RU" sz="1400" dirty="0">
                <a:solidFill>
                  <a:srgbClr val="C00000"/>
                </a:solidFill>
                <a:latin typeface="Georgia" pitchFamily="18" charset="0"/>
              </a:rPr>
              <a:t>расширения поисковых работ достоверные запасы нефти, газа, угля, сланцев возрастают, но это слабое утешение. Во всем мире переходят к разработке месторождений сырья, менее продуктивных или расположенных в труднодоступных районах со сложными природными условиями, что сильно удорожает добычу. </a:t>
            </a:r>
            <a:r>
              <a:rPr lang="ru-RU" sz="1400" dirty="0" smtClean="0">
                <a:solidFill>
                  <a:srgbClr val="C00000"/>
                </a:solidFill>
                <a:latin typeface="Georgia" pitchFamily="18" charset="0"/>
              </a:rPr>
              <a:t>Во </a:t>
            </a:r>
            <a:r>
              <a:rPr lang="ru-RU" sz="1400" dirty="0">
                <a:solidFill>
                  <a:srgbClr val="C00000"/>
                </a:solidFill>
                <a:latin typeface="Georgia" pitchFamily="18" charset="0"/>
              </a:rPr>
              <a:t>многих странах массовое бурение на нефть и газ ведется уже на </a:t>
            </a:r>
            <a:r>
              <a:rPr lang="ru-RU" sz="1400" b="1" dirty="0">
                <a:solidFill>
                  <a:srgbClr val="C00000"/>
                </a:solidFill>
                <a:latin typeface="Georgia" pitchFamily="18" charset="0"/>
              </a:rPr>
              <a:t>глубинах 5—6 км</a:t>
            </a:r>
            <a:r>
              <a:rPr lang="ru-RU" sz="1400" dirty="0">
                <a:solidFill>
                  <a:srgbClr val="C00000"/>
                </a:solidFill>
                <a:latin typeface="Georgia" pitchFamily="18" charset="0"/>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1428728" y="214290"/>
            <a:ext cx="62944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solidFill>
                  <a:schemeClr val="accent1">
                    <a:lumMod val="20000"/>
                    <a:lumOff val="80000"/>
                  </a:schemeClr>
                </a:solidFill>
                <a:effectLst>
                  <a:outerShdw blurRad="50800" dist="39000" dir="5460000" algn="tl">
                    <a:srgbClr val="000000">
                      <a:alpha val="38000"/>
                    </a:srgbClr>
                  </a:outerShdw>
                </a:effectLst>
              </a:rPr>
              <a:t>Причины проблемы</a:t>
            </a:r>
            <a:endParaRPr lang="ru-RU" sz="5400" b="1" cap="none" spc="0" dirty="0">
              <a:ln w="11430"/>
              <a:solidFill>
                <a:schemeClr val="accent1">
                  <a:lumMod val="20000"/>
                  <a:lumOff val="80000"/>
                </a:schemeClr>
              </a:solidFill>
              <a:effectLst>
                <a:outerShdw blurRad="50800" dist="39000" dir="5460000" algn="tl">
                  <a:srgbClr val="000000">
                    <a:alpha val="38000"/>
                  </a:srgbClr>
                </a:outerShdw>
              </a:effectLst>
            </a:endParaRPr>
          </a:p>
        </p:txBody>
      </p:sp>
      <p:sp>
        <p:nvSpPr>
          <p:cNvPr id="6" name="TextBox 5"/>
          <p:cNvSpPr txBox="1"/>
          <p:nvPr/>
        </p:nvSpPr>
        <p:spPr>
          <a:xfrm>
            <a:off x="2214546" y="1857364"/>
            <a:ext cx="428628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3600" dirty="0" smtClean="0">
                <a:solidFill>
                  <a:schemeClr val="tx1"/>
                </a:solidFill>
              </a:rPr>
              <a:t>Растущее население</a:t>
            </a:r>
            <a:endParaRPr lang="ru-RU" sz="3600" dirty="0">
              <a:solidFill>
                <a:schemeClr val="tx1"/>
              </a:solidFill>
            </a:endParaRPr>
          </a:p>
        </p:txBody>
      </p:sp>
      <p:sp>
        <p:nvSpPr>
          <p:cNvPr id="7" name="TextBox 6"/>
          <p:cNvSpPr txBox="1"/>
          <p:nvPr/>
        </p:nvSpPr>
        <p:spPr>
          <a:xfrm>
            <a:off x="214282" y="1142984"/>
            <a:ext cx="535785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ru-RU" sz="3600" dirty="0" err="1" smtClean="0">
                <a:solidFill>
                  <a:schemeClr val="tx1"/>
                </a:solidFill>
              </a:rPr>
              <a:t>Исчерпаемость</a:t>
            </a:r>
            <a:r>
              <a:rPr lang="ru-RU" sz="3600" dirty="0" smtClean="0">
                <a:solidFill>
                  <a:schemeClr val="tx1"/>
                </a:solidFill>
              </a:rPr>
              <a:t> ресурсов</a:t>
            </a:r>
            <a:endParaRPr lang="ru-RU" sz="3600" dirty="0">
              <a:solidFill>
                <a:schemeClr val="tx1"/>
              </a:solidFill>
            </a:endParaRPr>
          </a:p>
        </p:txBody>
      </p:sp>
      <p:sp>
        <p:nvSpPr>
          <p:cNvPr id="8" name="TextBox 7"/>
          <p:cNvSpPr txBox="1"/>
          <p:nvPr/>
        </p:nvSpPr>
        <p:spPr>
          <a:xfrm>
            <a:off x="357158" y="4000504"/>
            <a:ext cx="642942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u-RU" sz="3600" dirty="0" smtClean="0">
                <a:solidFill>
                  <a:schemeClr val="tx1"/>
                </a:solidFill>
              </a:rPr>
              <a:t>Быстрый рост потребления минерального топлива</a:t>
            </a:r>
            <a:endParaRPr lang="ru-RU" sz="3600" dirty="0">
              <a:solidFill>
                <a:schemeClr val="tx1"/>
              </a:solidFill>
            </a:endParaRPr>
          </a:p>
        </p:txBody>
      </p:sp>
      <p:sp>
        <p:nvSpPr>
          <p:cNvPr id="9" name="TextBox 8"/>
          <p:cNvSpPr txBox="1"/>
          <p:nvPr/>
        </p:nvSpPr>
        <p:spPr>
          <a:xfrm>
            <a:off x="2214546" y="3286124"/>
            <a:ext cx="671517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3600" dirty="0" smtClean="0">
                <a:solidFill>
                  <a:schemeClr val="tx1"/>
                </a:solidFill>
              </a:rPr>
              <a:t>Нерациональное использование</a:t>
            </a:r>
            <a:endParaRPr lang="ru-RU" sz="3600" dirty="0">
              <a:solidFill>
                <a:schemeClr val="tx1"/>
              </a:solidFill>
            </a:endParaRPr>
          </a:p>
        </p:txBody>
      </p:sp>
      <p:sp>
        <p:nvSpPr>
          <p:cNvPr id="10" name="TextBox 9"/>
          <p:cNvSpPr txBox="1"/>
          <p:nvPr/>
        </p:nvSpPr>
        <p:spPr>
          <a:xfrm>
            <a:off x="928662" y="2571744"/>
            <a:ext cx="671517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ru-RU" sz="3600" dirty="0" smtClean="0">
                <a:solidFill>
                  <a:schemeClr val="tx1"/>
                </a:solidFill>
              </a:rPr>
              <a:t>Неправильная добыча сырья</a:t>
            </a:r>
            <a:endParaRPr lang="ru-RU" sz="3600" dirty="0">
              <a:solidFill>
                <a:schemeClr val="tx1"/>
              </a:solidFill>
            </a:endParaRPr>
          </a:p>
        </p:txBody>
      </p:sp>
      <p:sp>
        <p:nvSpPr>
          <p:cNvPr id="11" name="TextBox 10"/>
          <p:cNvSpPr txBox="1"/>
          <p:nvPr/>
        </p:nvSpPr>
        <p:spPr>
          <a:xfrm>
            <a:off x="2214546" y="5286388"/>
            <a:ext cx="6715172"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3600" dirty="0" smtClean="0">
                <a:solidFill>
                  <a:schemeClr val="tx1"/>
                </a:solidFill>
              </a:rPr>
              <a:t>Незаинтересованность в поиске альтернативного топлива</a:t>
            </a:r>
            <a:endParaRPr lang="ru-RU" sz="3600" dirty="0">
              <a:solidFill>
                <a:schemeClr val="tx1"/>
              </a:solidFill>
            </a:endParaRPr>
          </a:p>
        </p:txBody>
      </p:sp>
      <p:pic>
        <p:nvPicPr>
          <p:cNvPr id="5123" name="Picture 3"/>
          <p:cNvPicPr>
            <a:picLocks noChangeAspect="1" noChangeArrowheads="1"/>
          </p:cNvPicPr>
          <p:nvPr/>
        </p:nvPicPr>
        <p:blipFill>
          <a:blip r:embed="rId4"/>
          <a:srcRect/>
          <a:stretch>
            <a:fillRect/>
          </a:stretch>
        </p:blipFill>
        <p:spPr bwMode="auto">
          <a:xfrm>
            <a:off x="7072330" y="1071546"/>
            <a:ext cx="1809763" cy="135732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124" name="Picture 4"/>
          <p:cNvPicPr>
            <a:picLocks noChangeAspect="1" noChangeArrowheads="1"/>
          </p:cNvPicPr>
          <p:nvPr/>
        </p:nvPicPr>
        <p:blipFill>
          <a:blip r:embed="rId5"/>
          <a:srcRect/>
          <a:stretch>
            <a:fillRect/>
          </a:stretch>
        </p:blipFill>
        <p:spPr bwMode="auto">
          <a:xfrm>
            <a:off x="214282" y="5357826"/>
            <a:ext cx="1738314" cy="1303736"/>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4" name="Стрелка вниз 13"/>
          <p:cNvSpPr/>
          <p:nvPr/>
        </p:nvSpPr>
        <p:spPr>
          <a:xfrm rot="1649445">
            <a:off x="8066234" y="503689"/>
            <a:ext cx="50006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lumMod val="50000"/>
                  <a:lumOff val="50000"/>
                </a:schemeClr>
              </a:solidFill>
            </a:endParaRPr>
          </a:p>
        </p:txBody>
      </p:sp>
      <p:sp>
        <p:nvSpPr>
          <p:cNvPr id="15" name="Стрелка вниз 14"/>
          <p:cNvSpPr/>
          <p:nvPr/>
        </p:nvSpPr>
        <p:spPr>
          <a:xfrm rot="19712360">
            <a:off x="149668" y="4721435"/>
            <a:ext cx="50006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lumMod val="50000"/>
                  <a:lumOff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5123"/>
                                        </p:tgtEl>
                                        <p:attrNameLst>
                                          <p:attrName>style.visibility</p:attrName>
                                        </p:attrNameLst>
                                      </p:cBhvr>
                                      <p:to>
                                        <p:strVal val="visible"/>
                                      </p:to>
                                    </p:set>
                                    <p:animEffect transition="in" filter="fade">
                                      <p:cBhvr>
                                        <p:cTn id="40" dur="2000"/>
                                        <p:tgtEl>
                                          <p:spTgt spid="51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5124"/>
                                        </p:tgtEl>
                                        <p:attrNameLst>
                                          <p:attrName>style.visibility</p:attrName>
                                        </p:attrNameLst>
                                      </p:cBhvr>
                                      <p:to>
                                        <p:strVal val="visible"/>
                                      </p:to>
                                    </p:set>
                                    <p:animEffect transition="in" filter="fade">
                                      <p:cBhvr>
                                        <p:cTn id="4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142844" y="142852"/>
            <a:ext cx="8790692" cy="830997"/>
          </a:xfrm>
          <a:prstGeom prst="rect">
            <a:avLst/>
          </a:prstGeom>
          <a:noFill/>
        </p:spPr>
        <p:txBody>
          <a:bodyPr wrap="square" lIns="91440" tIns="45720" rIns="91440" bIns="4572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Возможные последствия</a:t>
            </a:r>
            <a:endPar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285720" y="1000108"/>
            <a:ext cx="4643470" cy="427809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1600" dirty="0">
                <a:solidFill>
                  <a:schemeClr val="bg1"/>
                </a:solidFill>
                <a:latin typeface="Georgia" pitchFamily="18" charset="0"/>
              </a:rPr>
              <a:t> Бурно развивающаяся экономика на рубеже XX—XXI столетий требует все больших энергетических затрат. Наука предупреждает, что при современных объемах энергопотребления </a:t>
            </a:r>
            <a:r>
              <a:rPr lang="ru-RU" sz="1600" b="1" dirty="0">
                <a:solidFill>
                  <a:srgbClr val="FFC000"/>
                </a:solidFill>
                <a:latin typeface="Georgia" pitchFamily="18" charset="0"/>
              </a:rPr>
              <a:t>разведанных запасов органического топлива на Земле хватит примерно на 150 лет</a:t>
            </a:r>
            <a:r>
              <a:rPr lang="ru-RU" sz="1600" dirty="0">
                <a:solidFill>
                  <a:schemeClr val="bg1"/>
                </a:solidFill>
                <a:latin typeface="Georgia" pitchFamily="18" charset="0"/>
              </a:rPr>
              <a:t>, в том числе </a:t>
            </a:r>
            <a:r>
              <a:rPr lang="ru-RU" sz="1600" b="1" dirty="0">
                <a:solidFill>
                  <a:srgbClr val="FFC000"/>
                </a:solidFill>
                <a:latin typeface="Georgia" pitchFamily="18" charset="0"/>
              </a:rPr>
              <a:t>нефти — на 35, газа — на 50 и угля — на 425 лет</a:t>
            </a:r>
            <a:r>
              <a:rPr lang="ru-RU" sz="1600" b="1" dirty="0">
                <a:solidFill>
                  <a:schemeClr val="bg1"/>
                </a:solidFill>
                <a:latin typeface="Georgia" pitchFamily="18" charset="0"/>
              </a:rPr>
              <a:t> </a:t>
            </a:r>
            <a:r>
              <a:rPr lang="ru-RU" sz="1600" dirty="0">
                <a:solidFill>
                  <a:schemeClr val="bg1"/>
                </a:solidFill>
                <a:latin typeface="Georgia" pitchFamily="18" charset="0"/>
              </a:rPr>
              <a:t>(точка отсчета — 1990 г.). Иногда эти прогнозы, высказываемые различными учеными, несколько не совпадают, однако лишь несколько, что, естественно, не придает человечеству дополнительного оптимизма. Таким образом, ограниченность природных запасов углеводородного сырья составляют сегодня главный стержень глобальной энергетической проблемы.</a:t>
            </a:r>
          </a:p>
        </p:txBody>
      </p:sp>
      <p:sp>
        <p:nvSpPr>
          <p:cNvPr id="7" name="TextBox 6"/>
          <p:cNvSpPr txBox="1"/>
          <p:nvPr/>
        </p:nvSpPr>
        <p:spPr>
          <a:xfrm>
            <a:off x="5143504" y="1000108"/>
            <a:ext cx="3714744"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1600" dirty="0" smtClean="0">
                <a:solidFill>
                  <a:srgbClr val="000F9A"/>
                </a:solidFill>
                <a:latin typeface="Georgia" pitchFamily="18" charset="0"/>
              </a:rPr>
              <a:t>Также страшными последствиями развития глобальной энергетики могут явиться так называемые крупные техногенные катастрофы. Например авария на АЭС в Чернобыле в 1969 году.</a:t>
            </a:r>
            <a:endParaRPr lang="ru-RU" sz="1600" dirty="0">
              <a:solidFill>
                <a:srgbClr val="000F9A"/>
              </a:solidFill>
              <a:latin typeface="Georgia" pitchFamily="18" charset="0"/>
            </a:endParaRPr>
          </a:p>
        </p:txBody>
      </p:sp>
      <p:pic>
        <p:nvPicPr>
          <p:cNvPr id="8" name="Picture 6"/>
          <p:cNvPicPr>
            <a:picLocks noGrp="1" noChangeAspect="1" noChangeArrowheads="1"/>
          </p:cNvPicPr>
          <p:nvPr>
            <p:ph sz="half" idx="4294967295"/>
          </p:nvPr>
        </p:nvPicPr>
        <p:blipFill>
          <a:blip r:embed="rId3"/>
          <a:srcRect/>
          <a:stretch>
            <a:fillRect/>
          </a:stretch>
        </p:blipFill>
        <p:spPr>
          <a:xfrm>
            <a:off x="5000628" y="2923914"/>
            <a:ext cx="4009472" cy="3727711"/>
          </a:xfrm>
          <a:prstGeom prst="rect">
            <a:avLst/>
          </a:prstGeom>
        </p:spPr>
        <p:style>
          <a:lnRef idx="3">
            <a:schemeClr val="lt1"/>
          </a:lnRef>
          <a:fillRef idx="1">
            <a:schemeClr val="accent6"/>
          </a:fillRef>
          <a:effectRef idx="1">
            <a:schemeClr val="accent6"/>
          </a:effectRef>
          <a:fontRef idx="minor">
            <a:schemeClr val="lt1"/>
          </a:fontRef>
        </p:style>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5500694" y="3571876"/>
            <a:ext cx="2881306" cy="2874103"/>
          </a:xfrm>
          <a:prstGeom prst="rect">
            <a:avLst/>
          </a:prstGeom>
          <a:ln>
            <a:headEnd/>
            <a:tailEnd/>
          </a:ln>
        </p:spPr>
        <p:style>
          <a:lnRef idx="3">
            <a:schemeClr val="lt1"/>
          </a:lnRef>
          <a:fillRef idx="1">
            <a:schemeClr val="accent6"/>
          </a:fillRef>
          <a:effectRef idx="1">
            <a:schemeClr val="accent6"/>
          </a:effectRef>
          <a:fontRef idx="minor">
            <a:schemeClr val="lt1"/>
          </a:fontRef>
        </p:style>
      </p:pic>
      <p:sp>
        <p:nvSpPr>
          <p:cNvPr id="7" name="Прямоугольник 6"/>
          <p:cNvSpPr/>
          <p:nvPr/>
        </p:nvSpPr>
        <p:spPr>
          <a:xfrm>
            <a:off x="0" y="285728"/>
            <a:ext cx="4831001" cy="1200329"/>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Обеспеченность</a:t>
            </a:r>
          </a:p>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нефтью</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214282" y="1500174"/>
            <a:ext cx="4643470" cy="493981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sz="1500" dirty="0" smtClean="0">
                <a:solidFill>
                  <a:schemeClr val="bg1"/>
                </a:solidFill>
              </a:rPr>
              <a:t>На пути экономии энергии ведущие капиталистические страны добились огромных успехов — за 1970—1990 гг. их ВВП вырос на 60%, но это произошло при небольшом росте потребления первичных источников энергии (25—27%).</a:t>
            </a:r>
          </a:p>
          <a:p>
            <a:endParaRPr lang="ru-RU" sz="1500" dirty="0" smtClean="0">
              <a:solidFill>
                <a:schemeClr val="bg1"/>
              </a:solidFill>
            </a:endParaRPr>
          </a:p>
          <a:p>
            <a:r>
              <a:rPr lang="ru-RU" sz="1500" dirty="0" smtClean="0">
                <a:solidFill>
                  <a:schemeClr val="bg1"/>
                </a:solidFill>
              </a:rPr>
              <a:t> Изменения на нефтяном рынке стимулировали разработку нефти и газа в новых районах (Северное море, Аляска). На долю стран — членов ОПЕК приходится сейчас 38% мировой добычи и около 60% экспорта нефти, к тому же внутри этой организации возникло много противоречий, связанных с квотами на добычу нефти. В итоге западные страны, а не ОПЕК, контролируют ныне рынок нефти.</a:t>
            </a:r>
          </a:p>
          <a:p>
            <a:endParaRPr lang="ru-RU" sz="1500" dirty="0" smtClean="0">
              <a:solidFill>
                <a:schemeClr val="bg1"/>
              </a:solidFill>
            </a:endParaRPr>
          </a:p>
          <a:p>
            <a:r>
              <a:rPr lang="ru-RU" sz="1500" dirty="0" smtClean="0">
                <a:solidFill>
                  <a:schemeClr val="bg1"/>
                </a:solidFill>
              </a:rPr>
              <a:t> Единственная в мире страна, полностью обеспеченная в то время энергоресурсами — СССР — не проводила этих мер, наращивала добычу и потребление нефти (в 1988 г. достигла пика добычи — 624 </a:t>
            </a:r>
            <a:r>
              <a:rPr lang="ru-RU" sz="1500" dirty="0" err="1" smtClean="0">
                <a:solidFill>
                  <a:schemeClr val="bg1"/>
                </a:solidFill>
              </a:rPr>
              <a:t>млн</a:t>
            </a:r>
            <a:r>
              <a:rPr lang="ru-RU" sz="1500" dirty="0" smtClean="0">
                <a:solidFill>
                  <a:schemeClr val="bg1"/>
                </a:solidFill>
              </a:rPr>
              <a:t> т и вышла на первое место в мире по этому показателю).</a:t>
            </a:r>
            <a:endParaRPr lang="ru-RU" sz="1500" dirty="0"/>
          </a:p>
        </p:txBody>
      </p:sp>
      <p:graphicFrame>
        <p:nvGraphicFramePr>
          <p:cNvPr id="9" name="Таблица 8"/>
          <p:cNvGraphicFramePr>
            <a:graphicFrameLocks noGrp="1"/>
          </p:cNvGraphicFramePr>
          <p:nvPr/>
        </p:nvGraphicFramePr>
        <p:xfrm>
          <a:off x="5000596" y="142852"/>
          <a:ext cx="4143404" cy="3200400"/>
        </p:xfrm>
        <a:graphic>
          <a:graphicData uri="http://schemas.openxmlformats.org/drawingml/2006/table">
            <a:tbl>
              <a:tblPr firstRow="1" bandRow="1">
                <a:tableStyleId>{FABFCF23-3B69-468F-B69F-88F6DE6A72F2}</a:tableStyleId>
              </a:tblPr>
              <a:tblGrid>
                <a:gridCol w="2071702"/>
                <a:gridCol w="2071702"/>
              </a:tblGrid>
              <a:tr h="299402">
                <a:tc>
                  <a:txBody>
                    <a:bodyPr/>
                    <a:lstStyle/>
                    <a:p>
                      <a:r>
                        <a:rPr lang="ru-RU" dirty="0" smtClean="0"/>
                        <a:t>Страна</a:t>
                      </a:r>
                      <a:endParaRPr lang="ru-RU" dirty="0"/>
                    </a:p>
                  </a:txBody>
                  <a:tcPr/>
                </a:tc>
                <a:tc>
                  <a:txBody>
                    <a:bodyPr/>
                    <a:lstStyle/>
                    <a:p>
                      <a:r>
                        <a:rPr lang="ru-RU" dirty="0" smtClean="0"/>
                        <a:t>Баррель нефти/день</a:t>
                      </a:r>
                      <a:endParaRPr lang="ru-RU" dirty="0"/>
                    </a:p>
                  </a:txBody>
                  <a:tcPr/>
                </a:tc>
              </a:tr>
              <a:tr h="299402">
                <a:tc>
                  <a:txBody>
                    <a:bodyPr/>
                    <a:lstStyle/>
                    <a:p>
                      <a:r>
                        <a:rPr lang="ru-RU" dirty="0" smtClean="0"/>
                        <a:t>Саудовская Аравия</a:t>
                      </a:r>
                      <a:endParaRPr lang="ru-RU" dirty="0"/>
                    </a:p>
                  </a:txBody>
                  <a:tcPr/>
                </a:tc>
                <a:tc>
                  <a:txBody>
                    <a:bodyPr/>
                    <a:lstStyle/>
                    <a:p>
                      <a:pPr algn="ctr"/>
                      <a:r>
                        <a:rPr lang="ru-RU" dirty="0" smtClean="0"/>
                        <a:t>10 520 000</a:t>
                      </a:r>
                      <a:endParaRPr lang="ru-RU" dirty="0"/>
                    </a:p>
                  </a:txBody>
                  <a:tcPr/>
                </a:tc>
              </a:tr>
              <a:tr h="299402">
                <a:tc>
                  <a:txBody>
                    <a:bodyPr/>
                    <a:lstStyle/>
                    <a:p>
                      <a:r>
                        <a:rPr lang="ru-RU" dirty="0" smtClean="0"/>
                        <a:t>РФ</a:t>
                      </a:r>
                      <a:endParaRPr lang="ru-RU" dirty="0"/>
                    </a:p>
                  </a:txBody>
                  <a:tcPr/>
                </a:tc>
                <a:tc>
                  <a:txBody>
                    <a:bodyPr/>
                    <a:lstStyle/>
                    <a:p>
                      <a:pPr algn="ctr"/>
                      <a:r>
                        <a:rPr lang="ru-RU" dirty="0" smtClean="0"/>
                        <a:t>10 130 000</a:t>
                      </a:r>
                      <a:endParaRPr lang="ru-RU" dirty="0"/>
                    </a:p>
                  </a:txBody>
                  <a:tcPr/>
                </a:tc>
              </a:tr>
              <a:tr h="299402">
                <a:tc>
                  <a:txBody>
                    <a:bodyPr/>
                    <a:lstStyle/>
                    <a:p>
                      <a:r>
                        <a:rPr lang="ru-RU" dirty="0" smtClean="0"/>
                        <a:t>США</a:t>
                      </a:r>
                      <a:endParaRPr lang="ru-RU" dirty="0"/>
                    </a:p>
                  </a:txBody>
                  <a:tcPr/>
                </a:tc>
                <a:tc>
                  <a:txBody>
                    <a:bodyPr/>
                    <a:lstStyle/>
                    <a:p>
                      <a:pPr algn="ctr"/>
                      <a:r>
                        <a:rPr lang="ru-RU" dirty="0" smtClean="0"/>
                        <a:t>9 688 000</a:t>
                      </a:r>
                      <a:endParaRPr lang="ru-RU" dirty="0"/>
                    </a:p>
                  </a:txBody>
                  <a:tcPr/>
                </a:tc>
              </a:tr>
              <a:tr h="299402">
                <a:tc>
                  <a:txBody>
                    <a:bodyPr/>
                    <a:lstStyle/>
                    <a:p>
                      <a:r>
                        <a:rPr lang="ru-RU" dirty="0" smtClean="0"/>
                        <a:t>КНР</a:t>
                      </a:r>
                      <a:endParaRPr lang="ru-RU" dirty="0"/>
                    </a:p>
                  </a:txBody>
                  <a:tcPr/>
                </a:tc>
                <a:tc>
                  <a:txBody>
                    <a:bodyPr/>
                    <a:lstStyle/>
                    <a:p>
                      <a:pPr algn="ctr"/>
                      <a:r>
                        <a:rPr lang="ru-RU" dirty="0" smtClean="0"/>
                        <a:t>4 273 000</a:t>
                      </a:r>
                      <a:endParaRPr lang="ru-RU" dirty="0"/>
                    </a:p>
                  </a:txBody>
                  <a:tcPr/>
                </a:tc>
              </a:tr>
              <a:tr h="299402">
                <a:tc>
                  <a:txBody>
                    <a:bodyPr/>
                    <a:lstStyle/>
                    <a:p>
                      <a:r>
                        <a:rPr lang="ru-RU" dirty="0" smtClean="0"/>
                        <a:t>Иран</a:t>
                      </a:r>
                      <a:endParaRPr lang="ru-RU" dirty="0"/>
                    </a:p>
                  </a:txBody>
                  <a:tcPr/>
                </a:tc>
                <a:tc>
                  <a:txBody>
                    <a:bodyPr/>
                    <a:lstStyle/>
                    <a:p>
                      <a:pPr algn="ctr"/>
                      <a:r>
                        <a:rPr lang="ru-RU" dirty="0" smtClean="0"/>
                        <a:t>4 252 000</a:t>
                      </a:r>
                      <a:endParaRPr lang="ru-RU" dirty="0"/>
                    </a:p>
                  </a:txBody>
                  <a:tcPr/>
                </a:tc>
              </a:tr>
              <a:tr h="299402">
                <a:tc>
                  <a:txBody>
                    <a:bodyPr/>
                    <a:lstStyle/>
                    <a:p>
                      <a:r>
                        <a:rPr lang="ru-RU" dirty="0" smtClean="0"/>
                        <a:t>Канада</a:t>
                      </a:r>
                      <a:endParaRPr lang="ru-RU" dirty="0"/>
                    </a:p>
                  </a:txBody>
                  <a:tcPr/>
                </a:tc>
                <a:tc>
                  <a:txBody>
                    <a:bodyPr/>
                    <a:lstStyle/>
                    <a:p>
                      <a:pPr algn="ctr"/>
                      <a:r>
                        <a:rPr lang="ru-RU" dirty="0" smtClean="0"/>
                        <a:t>3 483 000</a:t>
                      </a:r>
                      <a:endParaRPr lang="ru-RU" dirty="0"/>
                    </a:p>
                  </a:txBody>
                  <a:tcPr/>
                </a:tc>
              </a:tr>
              <a:tr h="299402">
                <a:tc>
                  <a:txBody>
                    <a:bodyPr/>
                    <a:lstStyle/>
                    <a:p>
                      <a:r>
                        <a:rPr lang="ru-RU" dirty="0" smtClean="0"/>
                        <a:t>Мексика</a:t>
                      </a:r>
                      <a:endParaRPr lang="ru-RU" dirty="0"/>
                    </a:p>
                  </a:txBody>
                  <a:tcPr/>
                </a:tc>
                <a:tc>
                  <a:txBody>
                    <a:bodyPr/>
                    <a:lstStyle/>
                    <a:p>
                      <a:pPr algn="ctr"/>
                      <a:r>
                        <a:rPr lang="ru-RU" dirty="0" smtClean="0"/>
                        <a:t>2 983 000</a:t>
                      </a:r>
                      <a:endParaRPr lang="ru-RU" dirty="0"/>
                    </a:p>
                  </a:txBody>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Прямоугольник 5"/>
          <p:cNvSpPr/>
          <p:nvPr/>
        </p:nvSpPr>
        <p:spPr>
          <a:xfrm>
            <a:off x="2428860" y="0"/>
            <a:ext cx="4413131" cy="1323439"/>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Обеспеченность</a:t>
            </a:r>
          </a:p>
          <a:p>
            <a:pPr algn="ct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природным газом</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285720" y="1643050"/>
            <a:ext cx="4071966" cy="175432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ru-RU" dirty="0" smtClean="0">
                <a:solidFill>
                  <a:schemeClr val="bg1"/>
                </a:solidFill>
              </a:rPr>
              <a:t>Добыча природного газа сосредоточена в промышленно развитых странах, на Россию, США, Канаду и Западную Европу приходится 65% всей добычи. При этом доминирует Россия — 27% мировой добычи газа в мире</a:t>
            </a:r>
            <a:endParaRPr lang="ru-RU" dirty="0">
              <a:solidFill>
                <a:schemeClr val="bg1"/>
              </a:solidFill>
            </a:endParaRPr>
          </a:p>
        </p:txBody>
      </p:sp>
      <p:sp>
        <p:nvSpPr>
          <p:cNvPr id="9" name="TextBox 8"/>
          <p:cNvSpPr txBox="1"/>
          <p:nvPr/>
        </p:nvSpPr>
        <p:spPr>
          <a:xfrm>
            <a:off x="4572000" y="1643050"/>
            <a:ext cx="4071966" cy="203132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ru-RU" dirty="0" smtClean="0">
                <a:solidFill>
                  <a:schemeClr val="bg1"/>
                </a:solidFill>
              </a:rPr>
              <a:t>Крупные трансконтинентальные газопроводы имеются лишь в СНГ — Западной Европе (газом из Западной Сибири снабжаются ФРГ, Франция, Австрия, страны Центральной и Восточной Европы) и в Северной Америке (Аляска — Канада — США).</a:t>
            </a:r>
            <a:endParaRPr lang="ru-RU" dirty="0">
              <a:solidFill>
                <a:schemeClr val="bg1"/>
              </a:solidFill>
            </a:endParaRPr>
          </a:p>
        </p:txBody>
      </p:sp>
      <p:sp>
        <p:nvSpPr>
          <p:cNvPr id="10" name="TextBox 9"/>
          <p:cNvSpPr txBox="1"/>
          <p:nvPr/>
        </p:nvSpPr>
        <p:spPr>
          <a:xfrm>
            <a:off x="1357290" y="4000504"/>
            <a:ext cx="6000792"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dirty="0" smtClean="0">
                <a:solidFill>
                  <a:schemeClr val="bg1"/>
                </a:solidFill>
              </a:rPr>
              <a:t>Крупнейшими экспортерами природного газа являются Россия, Канада, Алжир, Нидерланды.</a:t>
            </a:r>
            <a:endParaRPr lang="ru-RU"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xml><?xml version="1.0" encoding="utf-8"?>
<a:themeOverride xmlns:a="http://schemas.openxmlformats.org/drawingml/2006/main">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otalTime>282</TotalTime>
  <Words>1328</Words>
  <Application>Microsoft Office PowerPoint</Application>
  <PresentationFormat>Экран (4:3)</PresentationFormat>
  <Paragraphs>119</Paragraphs>
  <Slides>15</Slides>
  <Notes>2</Notes>
  <HiddenSlides>0</HiddenSlides>
  <MMClips>2</MMClips>
  <ScaleCrop>false</ScaleCrop>
  <HeadingPairs>
    <vt:vector size="4" baseType="variant">
      <vt:variant>
        <vt:lpstr>Тема</vt:lpstr>
      </vt:variant>
      <vt:variant>
        <vt:i4>4</vt:i4>
      </vt:variant>
      <vt:variant>
        <vt:lpstr>Заголовки слайдов</vt:lpstr>
      </vt:variant>
      <vt:variant>
        <vt:i4>15</vt:i4>
      </vt:variant>
    </vt:vector>
  </HeadingPairs>
  <TitlesOfParts>
    <vt:vector size="19" baseType="lpstr">
      <vt:lpstr>Тема Office</vt:lpstr>
      <vt:lpstr>Техническая</vt:lpstr>
      <vt:lpstr>Обычная</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Глобальные проблемы энергетики</dc:title>
  <dc:subject>География</dc:subject>
  <dc:creator>Александр</dc:creator>
  <cp:lastModifiedBy>User</cp:lastModifiedBy>
  <cp:revision>32</cp:revision>
  <dcterms:created xsi:type="dcterms:W3CDTF">2012-04-13T14:11:02Z</dcterms:created>
  <dcterms:modified xsi:type="dcterms:W3CDTF">2012-06-04T13:32:07Z</dcterms:modified>
</cp:coreProperties>
</file>