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5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A55A9CF-86F3-4B4F-BCE9-450FD3AE0057}" type="datetimeFigureOut">
              <a:rPr lang="ru-RU" smtClean="0"/>
              <a:pPr/>
              <a:t>04.06.2012</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FAD8D29-7396-405F-87A2-4F94B57AF7E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A55A9CF-86F3-4B4F-BCE9-450FD3AE0057}" type="datetimeFigureOut">
              <a:rPr lang="ru-RU" smtClean="0"/>
              <a:pPr/>
              <a:t>04.06.2012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FAD8D29-7396-405F-87A2-4F94B57AF7E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FA55A9CF-86F3-4B4F-BCE9-450FD3AE0057}" type="datetimeFigureOut">
              <a:rPr lang="ru-RU" smtClean="0"/>
              <a:pPr/>
              <a:t>04.06.2012</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FAD8D29-7396-405F-87A2-4F94B57AF7E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A55A9CF-86F3-4B4F-BCE9-450FD3AE0057}" type="datetimeFigureOut">
              <a:rPr lang="ru-RU" smtClean="0"/>
              <a:pPr/>
              <a:t>04.06.2012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FAD8D29-7396-405F-87A2-4F94B57AF7E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A55A9CF-86F3-4B4F-BCE9-450FD3AE0057}" type="datetimeFigureOut">
              <a:rPr lang="ru-RU" smtClean="0"/>
              <a:pPr/>
              <a:t>04.06.2012</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1FAD8D29-7396-405F-87A2-4F94B57AF7E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A55A9CF-86F3-4B4F-BCE9-450FD3AE0057}" type="datetimeFigureOut">
              <a:rPr lang="ru-RU" smtClean="0"/>
              <a:pPr/>
              <a:t>04.06.2012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FAD8D29-7396-405F-87A2-4F94B57AF7E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FA55A9CF-86F3-4B4F-BCE9-450FD3AE0057}" type="datetimeFigureOut">
              <a:rPr lang="ru-RU" smtClean="0"/>
              <a:pPr/>
              <a:t>04.06.2012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1FAD8D29-7396-405F-87A2-4F94B57AF7E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FA55A9CF-86F3-4B4F-BCE9-450FD3AE0057}" type="datetimeFigureOut">
              <a:rPr lang="ru-RU" smtClean="0"/>
              <a:pPr/>
              <a:t>04.06.2012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1FAD8D29-7396-405F-87A2-4F94B57AF7E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FA55A9CF-86F3-4B4F-BCE9-450FD3AE0057}" type="datetimeFigureOut">
              <a:rPr lang="ru-RU" smtClean="0"/>
              <a:pPr/>
              <a:t>04.06.2012</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1FAD8D29-7396-405F-87A2-4F94B57AF7E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A55A9CF-86F3-4B4F-BCE9-450FD3AE0057}" type="datetimeFigureOut">
              <a:rPr lang="ru-RU" smtClean="0"/>
              <a:pPr/>
              <a:t>04.06.2012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FAD8D29-7396-405F-87A2-4F94B57AF7E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FA55A9CF-86F3-4B4F-BCE9-450FD3AE0057}" type="datetimeFigureOut">
              <a:rPr lang="ru-RU" smtClean="0"/>
              <a:pPr/>
              <a:t>04.06.2012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FAD8D29-7396-405F-87A2-4F94B57AF7EF}"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A55A9CF-86F3-4B4F-BCE9-450FD3AE0057}" type="datetimeFigureOut">
              <a:rPr lang="ru-RU" smtClean="0"/>
              <a:pPr/>
              <a:t>04.06.2012</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FAD8D29-7396-405F-87A2-4F94B57AF7E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57224" y="1"/>
            <a:ext cx="7072362" cy="785794"/>
          </a:xfrm>
        </p:spPr>
        <p:txBody>
          <a:bodyPr/>
          <a:lstStyle/>
          <a:p>
            <a:r>
              <a:rPr lang="ru-RU" dirty="0" smtClean="0"/>
              <a:t>В.И.Ленин ( Ульянов )</a:t>
            </a:r>
            <a:endParaRPr lang="ru-RU" dirty="0"/>
          </a:p>
        </p:txBody>
      </p:sp>
      <p:sp>
        <p:nvSpPr>
          <p:cNvPr id="3" name="Подзаголовок 2"/>
          <p:cNvSpPr>
            <a:spLocks noGrp="1"/>
          </p:cNvSpPr>
          <p:nvPr>
            <p:ph type="subTitle" idx="1"/>
          </p:nvPr>
        </p:nvSpPr>
        <p:spPr>
          <a:xfrm>
            <a:off x="4143372" y="4929198"/>
            <a:ext cx="5000628" cy="1928802"/>
          </a:xfrm>
        </p:spPr>
        <p:txBody>
          <a:bodyPr>
            <a:normAutofit/>
          </a:bodyPr>
          <a:lstStyle/>
          <a:p>
            <a:r>
              <a:rPr lang="ru-RU" dirty="0" smtClean="0"/>
              <a:t>10 </a:t>
            </a:r>
            <a:r>
              <a:rPr lang="ru-RU" dirty="0"/>
              <a:t>(22) апреля 1870, Симбирск — 21 января 1924, усадьба Горки, Московская </a:t>
            </a:r>
            <a:r>
              <a:rPr lang="ru-RU" dirty="0" smtClean="0"/>
              <a:t>губерния</a:t>
            </a:r>
            <a:endParaRPr lang="ru-RU" dirty="0"/>
          </a:p>
          <a:p>
            <a:endParaRPr lang="ru-RU" dirty="0"/>
          </a:p>
        </p:txBody>
      </p:sp>
      <p:pic>
        <p:nvPicPr>
          <p:cNvPr id="1026" name="Picture 2" descr="C:\Documents and Settings\Admin\Мои документы\МОЁ\ПРЕЗЕНТАЦИИ\ленин\398px-Lenin_CL_Colour.jpg"/>
          <p:cNvPicPr>
            <a:picLocks noChangeAspect="1" noChangeArrowheads="1"/>
          </p:cNvPicPr>
          <p:nvPr/>
        </p:nvPicPr>
        <p:blipFill>
          <a:blip r:embed="rId2"/>
          <a:srcRect/>
          <a:stretch>
            <a:fillRect/>
          </a:stretch>
        </p:blipFill>
        <p:spPr bwMode="auto">
          <a:xfrm>
            <a:off x="-1" y="1000108"/>
            <a:ext cx="3884921" cy="5857892"/>
          </a:xfrm>
          <a:prstGeom prst="rect">
            <a:avLst/>
          </a:prstGeom>
          <a:noFill/>
        </p:spPr>
      </p:pic>
    </p:spTree>
  </p:cSld>
  <p:clrMapOvr>
    <a:masterClrMapping/>
  </p:clrMapOvr>
  <p:transition>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effectLst>
            <a:glow rad="228600">
              <a:schemeClr val="accent4">
                <a:satMod val="175000"/>
                <a:alpha val="40000"/>
              </a:schemeClr>
            </a:glow>
            <a:outerShdw blurRad="50800" dist="38100" dir="18900000" algn="bl" rotWithShape="0">
              <a:prstClr val="black">
                <a:alpha val="40000"/>
              </a:prstClr>
            </a:outerShdw>
            <a:reflection blurRad="6350" stA="50000" endA="300" endPos="38500" dist="50800" dir="5400000" sy="-100000" algn="bl" rotWithShape="0"/>
          </a:effectLst>
        </p:spPr>
        <p:txBody>
          <a:bodyPr>
            <a:normAutofit fontScale="90000"/>
          </a:bodyPr>
          <a:lstStyle/>
          <a:p>
            <a:pPr algn="ctr"/>
            <a:r>
              <a:rPr lang="ru-RU" dirty="0" smtClean="0"/>
              <a:t>Болезнь и смерть</a:t>
            </a:r>
            <a:br>
              <a:rPr lang="ru-RU" dirty="0" smtClean="0"/>
            </a:br>
            <a:endParaRPr lang="ru-RU" dirty="0"/>
          </a:p>
        </p:txBody>
      </p:sp>
      <p:sp>
        <p:nvSpPr>
          <p:cNvPr id="3" name="Содержимое 2"/>
          <p:cNvSpPr>
            <a:spLocks noGrp="1"/>
          </p:cNvSpPr>
          <p:nvPr>
            <p:ph idx="1"/>
          </p:nvPr>
        </p:nvSpPr>
        <p:spPr>
          <a:xfrm>
            <a:off x="428596" y="928670"/>
            <a:ext cx="7267604" cy="5527066"/>
          </a:xfrm>
        </p:spPr>
        <p:txBody>
          <a:bodyPr>
            <a:normAutofit fontScale="77500" lnSpcReduction="20000"/>
          </a:bodyPr>
          <a:lstStyle/>
          <a:p>
            <a:r>
              <a:rPr lang="ru-RU" dirty="0" smtClean="0"/>
              <a:t>Последствия ранения и перегруженность привели Ленина к тяжёлой болезни. В марте 1922 года Ленин руководил работой 11-го съезда РКП(б) — последнего партийного съезда, на котором он выступал. В мае 1922 года он тяжело заболел, но в начале октября вернулся к работе. Для лечения были вызваны ведущие немецкие специалисты по нервным болезням. Главным лечащим врачом Ленина с декабря 1922 года и вплоть до его смерти в 1924 году был </a:t>
            </a:r>
            <a:r>
              <a:rPr lang="ru-RU" dirty="0" err="1" smtClean="0"/>
              <a:t>Отфрид</a:t>
            </a:r>
            <a:r>
              <a:rPr lang="ru-RU" dirty="0" smtClean="0"/>
              <a:t> </a:t>
            </a:r>
            <a:r>
              <a:rPr lang="ru-RU" dirty="0" err="1" smtClean="0"/>
              <a:t>Фёрстер</a:t>
            </a:r>
            <a:r>
              <a:rPr lang="ru-RU" dirty="0" smtClean="0"/>
              <a:t>. Последнее публичное выступление Ленина состоялось 20 ноября 1922 года на пленуме Моссовета. 16 декабря 1922 года состояние его здоровья вновь резко ухудшилось, а в мае 1923 года из-за болезни он переехал в подмосковное имение Горки. В Москве последний раз Ленин был 18—19 октября 1923 года.</a:t>
            </a:r>
          </a:p>
          <a:p>
            <a:pPr>
              <a:buNone/>
            </a:pPr>
            <a:endParaRPr lang="ru-RU" dirty="0" smtClean="0"/>
          </a:p>
          <a:p>
            <a:r>
              <a:rPr lang="ru-RU" dirty="0" smtClean="0"/>
              <a:t>В январе 1924 года в состоянии здоровья Владимира Ильича внезапно наступило резкое ухудшение, и 21 января 1924 года в 18 ч 50 мин Владимир Ильич Ульянов (Ленин) скончался.</a:t>
            </a:r>
          </a:p>
          <a:p>
            <a:pPr>
              <a:buNone/>
            </a:pPr>
            <a:r>
              <a:rPr lang="ru-RU" dirty="0" smtClean="0"/>
              <a:t> </a:t>
            </a:r>
          </a:p>
          <a:p>
            <a:endParaRPr lang="ru-RU" dirty="0"/>
          </a:p>
        </p:txBody>
      </p:sp>
      <p:sp>
        <p:nvSpPr>
          <p:cNvPr id="4" name="Прямоугольник 3"/>
          <p:cNvSpPr/>
          <p:nvPr/>
        </p:nvSpPr>
        <p:spPr>
          <a:xfrm>
            <a:off x="1000100" y="5934670"/>
            <a:ext cx="6505628" cy="923330"/>
          </a:xfrm>
          <a:prstGeom prst="rect">
            <a:avLst/>
          </a:prstGeom>
          <a:noFill/>
        </p:spPr>
        <p:txBody>
          <a:bodyPr wrap="none" lIns="91440" tIns="45720" rIns="91440" bIns="45720">
            <a:spAutoFit/>
          </a:bodyPr>
          <a:lstStyle/>
          <a:p>
            <a:pPr algn="ct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HomeWork.ucoz.kZ</a:t>
            </a:r>
            <a:endParaRPr lang="ru-RU"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42852"/>
            <a:ext cx="8643998" cy="5429288"/>
          </a:xfrm>
        </p:spPr>
        <p:txBody>
          <a:bodyPr>
            <a:normAutofit fontScale="25000" lnSpcReduction="20000"/>
          </a:bodyPr>
          <a:lstStyle/>
          <a:p>
            <a:r>
              <a:rPr lang="ru-RU" sz="5600" i="1" u="sng" dirty="0" smtClean="0"/>
              <a:t>1-й Председатель Совета Народных Комиссаров СССР</a:t>
            </a:r>
          </a:p>
          <a:p>
            <a:r>
              <a:rPr lang="ru-RU" sz="5600" dirty="0" smtClean="0"/>
              <a:t>30 декабря 1922 — 21 января 1924</a:t>
            </a:r>
          </a:p>
          <a:p>
            <a:r>
              <a:rPr lang="ru-RU" sz="5600" dirty="0" smtClean="0"/>
              <a:t>Преемник:	Алексей Иванович Рыков</a:t>
            </a:r>
          </a:p>
          <a:p>
            <a:r>
              <a:rPr lang="ru-RU" sz="5600" i="1" u="sng" dirty="0" smtClean="0"/>
              <a:t>1-й Председатель Совета Народных Комиссаров РСФСР</a:t>
            </a:r>
          </a:p>
          <a:p>
            <a:r>
              <a:rPr lang="ru-RU" sz="5600" dirty="0" smtClean="0"/>
              <a:t> 8 ноября 1917 — 21 января 1924</a:t>
            </a:r>
          </a:p>
          <a:p>
            <a:r>
              <a:rPr lang="ru-RU" sz="5600" dirty="0" smtClean="0"/>
              <a:t>Предшественник:	должность учреждена; Александр Фёдорович Керенский как Министр-председатель Временного правительства</a:t>
            </a:r>
          </a:p>
          <a:p>
            <a:r>
              <a:rPr lang="ru-RU" sz="5600" dirty="0" smtClean="0"/>
              <a:t>Преемник:	Алексей Иванович Рыков</a:t>
            </a:r>
          </a:p>
          <a:p>
            <a:r>
              <a:rPr lang="ru-RU" sz="5600" dirty="0" smtClean="0"/>
              <a:t>Партия:	                       РСДРП, позже РКП(б)</a:t>
            </a:r>
          </a:p>
          <a:p>
            <a:r>
              <a:rPr lang="ru-RU" sz="5600" dirty="0" smtClean="0"/>
              <a:t>Образование:	   Казанский университет</a:t>
            </a:r>
          </a:p>
          <a:p>
            <a:r>
              <a:rPr lang="ru-RU" sz="5600" dirty="0" smtClean="0"/>
              <a:t>Профессия:	   Юрист</a:t>
            </a:r>
          </a:p>
          <a:p>
            <a:r>
              <a:rPr lang="ru-RU" sz="5600" dirty="0" smtClean="0"/>
              <a:t>Вероисповедание:	   Атеист</a:t>
            </a:r>
          </a:p>
          <a:p>
            <a:r>
              <a:rPr lang="ru-RU" sz="5600" dirty="0" smtClean="0"/>
              <a:t>Рождение:             10 (22) апреля 1870, Симбирск, Российская империя</a:t>
            </a:r>
          </a:p>
          <a:p>
            <a:r>
              <a:rPr lang="ru-RU" sz="5600" dirty="0" smtClean="0"/>
              <a:t>Смерть:                  21 января 1924 (53 года), усадьба Горки, Московская губерния, РСФСР</a:t>
            </a:r>
          </a:p>
          <a:p>
            <a:r>
              <a:rPr lang="ru-RU" sz="5600" dirty="0" smtClean="0"/>
              <a:t>Похоронен:	Мавзолей Ленина, Москва</a:t>
            </a:r>
          </a:p>
          <a:p>
            <a:r>
              <a:rPr lang="ru-RU" sz="5600" dirty="0" smtClean="0"/>
              <a:t>Отец:	                  Илья Николаевич Ульянов</a:t>
            </a:r>
          </a:p>
          <a:p>
            <a:r>
              <a:rPr lang="ru-RU" sz="5600" dirty="0" smtClean="0"/>
              <a:t>Мать:	                  Мария Александровна Ульянова</a:t>
            </a:r>
          </a:p>
          <a:p>
            <a:r>
              <a:rPr lang="ru-RU" sz="5600" dirty="0" smtClean="0"/>
              <a:t>Супруга:	Надежда </a:t>
            </a:r>
            <a:r>
              <a:rPr lang="ru-RU" sz="5600" dirty="0" err="1" smtClean="0"/>
              <a:t>Конст</a:t>
            </a:r>
            <a:r>
              <a:rPr lang="en-US" sz="5600" dirty="0" err="1" smtClean="0"/>
              <a:t>антиновна</a:t>
            </a:r>
            <a:r>
              <a:rPr lang="en-US" sz="5600" dirty="0" smtClean="0"/>
              <a:t> </a:t>
            </a:r>
            <a:r>
              <a:rPr lang="en-US" sz="5600" dirty="0" err="1" smtClean="0"/>
              <a:t>Крупская</a:t>
            </a:r>
            <a:endParaRPr lang="ru-RU" sz="5600" dirty="0" smtClean="0"/>
          </a:p>
          <a:p>
            <a:r>
              <a:rPr lang="ru-RU" sz="5600" dirty="0" smtClean="0"/>
              <a:t>Дети:	                  Отсутствуют</a:t>
            </a:r>
          </a:p>
          <a:p>
            <a:pPr>
              <a:buNone/>
            </a:pPr>
            <a:r>
              <a:rPr lang="ru-RU" sz="5600" dirty="0" smtClean="0"/>
              <a:t> </a:t>
            </a:r>
            <a:r>
              <a:rPr lang="ru-RU" sz="3200" dirty="0" smtClean="0"/>
              <a:t> </a:t>
            </a:r>
          </a:p>
          <a:p>
            <a:endParaRPr lang="ru-RU" dirty="0" smtClean="0"/>
          </a:p>
          <a:p>
            <a:endParaRPr lang="ru-RU" dirty="0"/>
          </a:p>
        </p:txBody>
      </p:sp>
      <p:pic>
        <p:nvPicPr>
          <p:cNvPr id="2050" name="Picture 2" descr="C:\Documents and Settings\Admin\Мои документы\МОЁ\ПРЕЗЕНТАЦИИ\ленин\600px-Unterschrift_Lenins.svg.png"/>
          <p:cNvPicPr>
            <a:picLocks noChangeAspect="1" noChangeArrowheads="1"/>
          </p:cNvPicPr>
          <p:nvPr/>
        </p:nvPicPr>
        <p:blipFill>
          <a:blip r:embed="rId2"/>
          <a:srcRect/>
          <a:stretch>
            <a:fillRect/>
          </a:stretch>
        </p:blipFill>
        <p:spPr bwMode="auto">
          <a:xfrm>
            <a:off x="2214546" y="5286388"/>
            <a:ext cx="5857876" cy="1571612"/>
          </a:xfrm>
          <a:prstGeom prst="rect">
            <a:avLst/>
          </a:prstGeom>
          <a:noFill/>
        </p:spPr>
      </p:pic>
    </p:spTree>
  </p:cSld>
  <p:clrMapOvr>
    <a:masterClrMapping/>
  </p:clrMapOvr>
  <p:transition>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901014" cy="1214446"/>
          </a:xfrm>
        </p:spPr>
        <p:txBody>
          <a:bodyPr>
            <a:normAutofit fontScale="90000"/>
          </a:bodyPr>
          <a:lstStyle/>
          <a:p>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sz="3100" dirty="0" smtClean="0"/>
              <a:t>Детство, образование и воспитание</a:t>
            </a:r>
            <a:r>
              <a:rPr lang="ru-RU" dirty="0" smtClean="0"/>
              <a:t/>
            </a:r>
            <a:br>
              <a:rPr lang="ru-RU" dirty="0" smtClean="0"/>
            </a:br>
            <a:endParaRPr lang="ru-RU" dirty="0"/>
          </a:p>
        </p:txBody>
      </p:sp>
      <p:sp>
        <p:nvSpPr>
          <p:cNvPr id="3" name="Содержимое 2"/>
          <p:cNvSpPr>
            <a:spLocks noGrp="1"/>
          </p:cNvSpPr>
          <p:nvPr>
            <p:ph idx="1"/>
          </p:nvPr>
        </p:nvSpPr>
        <p:spPr>
          <a:xfrm>
            <a:off x="214282" y="1285860"/>
            <a:ext cx="7929618" cy="5357850"/>
          </a:xfrm>
        </p:spPr>
        <p:txBody>
          <a:bodyPr>
            <a:noAutofit/>
          </a:bodyPr>
          <a:lstStyle/>
          <a:p>
            <a:r>
              <a:rPr lang="ru-RU" sz="1200" dirty="0" smtClean="0"/>
              <a:t>Владимир Ильич Ульянов родился в Симбирске (ныне Ульяновск), в семье инспектора народных училищ Ильи Николаевича Ульянова (1831—1886). Мать — Мария Александровна Ульянова (урождённая Бланк, 1835—1916).</a:t>
            </a:r>
          </a:p>
          <a:p>
            <a:r>
              <a:rPr lang="ru-RU" sz="1200" dirty="0" smtClean="0"/>
              <a:t>В 1879—1887 годах Владимир Ульянов учился в </a:t>
            </a:r>
            <a:r>
              <a:rPr lang="ru-RU" sz="1200" dirty="0" err="1" smtClean="0"/>
              <a:t>Симбирской</a:t>
            </a:r>
            <a:r>
              <a:rPr lang="ru-RU" sz="1200" dirty="0" smtClean="0"/>
              <a:t> гимназии, руководимой Ф.И. Керенским, отцом будущего главы Временного Правительства. В 1887 году окончил гимназию с золотой медалью и поступил на юридический факультет Казанского университета. Ф.И. Керенский был очень разочарован выбором Володи Ульянова, так как советовал ему поступать на историко-словесный факультет университета ввиду больших успехов младшего Ульянова в латыни и словесности.</a:t>
            </a:r>
          </a:p>
          <a:p>
            <a:r>
              <a:rPr lang="ru-RU" sz="1200" dirty="0" smtClean="0"/>
              <a:t>В том же 1887 году 8(20) мая, старшего брата Владимира Ильича - Александра казнили как участника народовольческого заговора с целью покушения на жизнь императора Александра III. </a:t>
            </a:r>
          </a:p>
          <a:p>
            <a:r>
              <a:rPr lang="ru-RU" sz="1200" dirty="0" smtClean="0"/>
              <a:t>Через три месяца после поступления Владимир Ильич был исключён за участие в студенческих "беспорядках", вызванных новым уставом университета, введением полицейского надзора за студентами и компанией по борьбе с "неблагонадежными" студентами. По словам инспектора студентов, пострадавшего от студенческих волнений, Владимир Ильич находился в первых рядах бушевавших студентов, чуть ли не с сжатыми кулаками. В результате волнений Владимир Ильич в числе 40 других студентов оказался следующей ночью арестованным и отправленным в полицейский участок. Всех арестованных исключили из университета и выслали на "место родины". Позже, ещё одна группа студентов покинула Казанский университет в знак протеста против репрессий. В числе добровольно ушедших из университета был двоюродный брат Ленина, Владимир Александрович Ардашев. После ходатайств Любви Александровны Ардашевы, тети Владимира Ильича, он был выслан в деревню </a:t>
            </a:r>
            <a:r>
              <a:rPr lang="ru-RU" sz="1200" dirty="0" err="1" smtClean="0"/>
              <a:t>Кокушкино</a:t>
            </a:r>
            <a:r>
              <a:rPr lang="ru-RU" sz="1200" dirty="0" smtClean="0"/>
              <a:t>, Казанской губернии, где жил в доме Адашевых до зимы 1888-1889 года.    </a:t>
            </a:r>
            <a:r>
              <a:rPr lang="ru-RU" sz="1200" dirty="0" err="1" smtClean="0"/>
              <a:t>владимир</a:t>
            </a:r>
            <a:r>
              <a:rPr lang="ru-RU" sz="1200" dirty="0" smtClean="0"/>
              <a:t> </a:t>
            </a:r>
            <a:r>
              <a:rPr lang="ru-RU" sz="1200" dirty="0" err="1" smtClean="0"/>
              <a:t>ульянов</a:t>
            </a:r>
            <a:r>
              <a:rPr lang="ru-RU" sz="1200" dirty="0" smtClean="0"/>
              <a:t> в возрасте 4 лет</a:t>
            </a:r>
          </a:p>
          <a:p>
            <a:pPr>
              <a:buNone/>
            </a:pPr>
            <a:r>
              <a:rPr lang="ru-RU" sz="1200" dirty="0" smtClean="0"/>
              <a:t> </a:t>
            </a:r>
          </a:p>
          <a:p>
            <a:endParaRPr lang="ru-RU" sz="1200" dirty="0"/>
          </a:p>
        </p:txBody>
      </p:sp>
    </p:spTree>
  </p:cSld>
  <p:clrMapOvr>
    <a:masterClrMapping/>
  </p:clrMapOvr>
  <p:transition>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Documents and Settings\Admin\Мои документы\МОЁ\ПРЕЗЕНТАЦИИ\ленин\516px-Lenin_Age_4.jpg"/>
          <p:cNvPicPr>
            <a:picLocks noChangeAspect="1" noChangeArrowheads="1"/>
          </p:cNvPicPr>
          <p:nvPr/>
        </p:nvPicPr>
        <p:blipFill>
          <a:blip r:embed="rId2"/>
          <a:srcRect/>
          <a:stretch>
            <a:fillRect/>
          </a:stretch>
        </p:blipFill>
        <p:spPr bwMode="auto">
          <a:xfrm>
            <a:off x="571472" y="928670"/>
            <a:ext cx="6429420" cy="5643578"/>
          </a:xfrm>
          <a:prstGeom prst="rect">
            <a:avLst/>
          </a:prstGeom>
          <a:ln w="228600" cap="sq" cmpd="thickThin">
            <a:solidFill>
              <a:srgbClr val="000000"/>
            </a:solidFill>
            <a:prstDash val="solid"/>
            <a:miter lim="800000"/>
          </a:ln>
          <a:effectLst>
            <a:innerShdw blurRad="76200">
              <a:srgbClr val="000000"/>
            </a:innerShdw>
          </a:effectLst>
        </p:spPr>
      </p:pic>
      <p:sp>
        <p:nvSpPr>
          <p:cNvPr id="3" name="Содержимое 2"/>
          <p:cNvSpPr>
            <a:spLocks noGrp="1"/>
          </p:cNvSpPr>
          <p:nvPr>
            <p:ph idx="1"/>
          </p:nvPr>
        </p:nvSpPr>
        <p:spPr>
          <a:xfrm>
            <a:off x="571472" y="0"/>
            <a:ext cx="6929486" cy="785818"/>
          </a:xfrm>
        </p:spPr>
        <p:txBody>
          <a:bodyPr>
            <a:normAutofit/>
          </a:bodyPr>
          <a:lstStyle/>
          <a:p>
            <a:pPr>
              <a:buNone/>
            </a:pPr>
            <a:r>
              <a:rPr lang="ru-RU" sz="2400" dirty="0" smtClean="0"/>
              <a:t>           </a:t>
            </a:r>
            <a:r>
              <a:rPr lang="ru-RU" sz="2400" dirty="0" smtClean="0">
                <a:solidFill>
                  <a:srgbClr val="C00000"/>
                </a:solidFill>
              </a:rPr>
              <a:t>Владимир </a:t>
            </a:r>
            <a:r>
              <a:rPr lang="ru-RU" sz="2400" dirty="0" err="1" smtClean="0">
                <a:solidFill>
                  <a:srgbClr val="C00000"/>
                </a:solidFill>
              </a:rPr>
              <a:t>ульянов</a:t>
            </a:r>
            <a:r>
              <a:rPr lang="ru-RU" sz="2400" dirty="0" smtClean="0">
                <a:solidFill>
                  <a:srgbClr val="C00000"/>
                </a:solidFill>
              </a:rPr>
              <a:t> в возрасте 4 лет</a:t>
            </a:r>
            <a:endParaRPr lang="ru-RU" sz="2400" dirty="0">
              <a:solidFill>
                <a:srgbClr val="C00000"/>
              </a:solidFill>
            </a:endParaRPr>
          </a:p>
        </p:txBody>
      </p:sp>
    </p:spTree>
  </p:cSld>
  <p:clrMapOvr>
    <a:masterClrMapping/>
  </p:clrMapOvr>
  <p:transition>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428604"/>
            <a:ext cx="8501122" cy="1214446"/>
          </a:xfrm>
        </p:spPr>
        <p:txBody>
          <a:bodyPr>
            <a:noAutofit/>
          </a:bodyPr>
          <a:lstStyle/>
          <a:p>
            <a:pPr algn="ctr"/>
            <a:r>
              <a:rPr lang="ru-RU" sz="2400" dirty="0" smtClean="0"/>
              <a:t>Начало революционной деятельности</a:t>
            </a:r>
            <a:br>
              <a:rPr lang="ru-RU" sz="2400" dirty="0" smtClean="0"/>
            </a:br>
            <a:endParaRPr lang="ru-RU" sz="2400" dirty="0"/>
          </a:p>
        </p:txBody>
      </p:sp>
      <p:sp>
        <p:nvSpPr>
          <p:cNvPr id="3" name="Содержимое 2"/>
          <p:cNvSpPr>
            <a:spLocks noGrp="1"/>
          </p:cNvSpPr>
          <p:nvPr>
            <p:ph idx="1"/>
          </p:nvPr>
        </p:nvSpPr>
        <p:spPr>
          <a:xfrm>
            <a:off x="142844" y="1357298"/>
            <a:ext cx="8072494" cy="5098438"/>
          </a:xfrm>
        </p:spPr>
        <p:txBody>
          <a:bodyPr>
            <a:normAutofit fontScale="70000" lnSpcReduction="20000"/>
          </a:bodyPr>
          <a:lstStyle/>
          <a:p>
            <a:pPr>
              <a:buNone/>
            </a:pPr>
            <a:r>
              <a:rPr lang="ru-RU" dirty="0" smtClean="0"/>
              <a:t> </a:t>
            </a:r>
          </a:p>
          <a:p>
            <a:r>
              <a:rPr lang="ru-RU" dirty="0" smtClean="0"/>
              <a:t>Осенью 1889 года семья Ульяновых переезжает в Самару, где Ленин также поддерживает связь с местными революционерами.</a:t>
            </a:r>
          </a:p>
          <a:p>
            <a:endParaRPr lang="ru-RU" dirty="0" smtClean="0"/>
          </a:p>
          <a:p>
            <a:r>
              <a:rPr lang="ru-RU" dirty="0" smtClean="0"/>
              <a:t>В 1891 году Владимир Ульянов сдал экстерном экзамены за курс юридического факультета Санкт-Петербургского университета. После этого он устроился помощником к присяжному поверенному (адвокату) </a:t>
            </a:r>
            <a:r>
              <a:rPr lang="ru-RU" dirty="0" err="1" smtClean="0"/>
              <a:t>Волькенштейну</a:t>
            </a:r>
            <a:r>
              <a:rPr lang="ru-RU" dirty="0" smtClean="0"/>
              <a:t>, но занимался юридической практикой недолго.</a:t>
            </a:r>
          </a:p>
          <a:p>
            <a:endParaRPr lang="ru-RU" dirty="0" smtClean="0"/>
          </a:p>
          <a:p>
            <a:r>
              <a:rPr lang="ru-RU" dirty="0" smtClean="0"/>
              <a:t>В 1893 году Ленин приехал в Санкт-Петербург, где им были написаны работы по проблемам марксистской политэкономии, истории русского освободительного движения, истории капиталистической эволюции русской пореформенной деревни и промышленности. Часть из них была издана легально. В это время он также разрабатывал программу социал-демократической партии. Деятельность В. И. Ленина как публициста и исследователя развития капитализма в России на основе обширных статистических материалов делает его известным среди социал-демократов и оппозиционно настроенных либеральных деятелей, а также во многих других кругах российского общества.</a:t>
            </a:r>
          </a:p>
          <a:p>
            <a:endParaRPr lang="ru-RU" dirty="0"/>
          </a:p>
        </p:txBody>
      </p:sp>
    </p:spTree>
  </p:cSld>
  <p:clrMapOvr>
    <a:masterClrMapping/>
  </p:clrMapOvr>
  <p:transition>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Admin\Мои документы\МОЁ\ПРЕЗЕНТАЦИИ\ленин\Lenin-circa-1887.jpg"/>
          <p:cNvPicPr>
            <a:picLocks noChangeAspect="1" noChangeArrowheads="1"/>
          </p:cNvPicPr>
          <p:nvPr/>
        </p:nvPicPr>
        <p:blipFill>
          <a:blip r:embed="rId2"/>
          <a:srcRect/>
          <a:stretch>
            <a:fillRect/>
          </a:stretch>
        </p:blipFill>
        <p:spPr bwMode="auto">
          <a:xfrm>
            <a:off x="285720" y="357166"/>
            <a:ext cx="4286248" cy="6072206"/>
          </a:xfrm>
          <a:prstGeom prst="rect">
            <a:avLst/>
          </a:prstGeom>
          <a:noFill/>
        </p:spPr>
      </p:pic>
      <p:sp>
        <p:nvSpPr>
          <p:cNvPr id="3" name="Содержимое 2"/>
          <p:cNvSpPr>
            <a:spLocks noGrp="1"/>
          </p:cNvSpPr>
          <p:nvPr>
            <p:ph idx="1"/>
          </p:nvPr>
        </p:nvSpPr>
        <p:spPr>
          <a:xfrm>
            <a:off x="4071934" y="5857892"/>
            <a:ext cx="4286280" cy="857256"/>
          </a:xfrm>
        </p:spPr>
        <p:txBody>
          <a:bodyPr>
            <a:normAutofit/>
          </a:bodyPr>
          <a:lstStyle/>
          <a:p>
            <a:pPr>
              <a:buNone/>
            </a:pPr>
            <a:r>
              <a:rPr lang="ru-RU" sz="2000" dirty="0" smtClean="0"/>
              <a:t>Выпускник </a:t>
            </a:r>
            <a:r>
              <a:rPr lang="ru-RU" sz="2000" dirty="0" err="1" smtClean="0"/>
              <a:t>Симбирской</a:t>
            </a:r>
            <a:r>
              <a:rPr lang="ru-RU" sz="2000" dirty="0" smtClean="0"/>
              <a:t> гимназии Владимир Ульянов. 1887 год.</a:t>
            </a:r>
          </a:p>
          <a:p>
            <a:endParaRPr lang="ru-RU" dirty="0"/>
          </a:p>
        </p:txBody>
      </p:sp>
    </p:spTree>
  </p:cSld>
  <p:clrMapOvr>
    <a:masterClrMapping/>
  </p:clrMapOvr>
  <p:transition>
    <p:plu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751506"/>
          </a:xfrm>
        </p:spPr>
        <p:txBody>
          <a:bodyPr>
            <a:normAutofit fontScale="90000"/>
          </a:bodyPr>
          <a:lstStyle/>
          <a:p>
            <a:pPr algn="ctr"/>
            <a:r>
              <a:rPr lang="ru-RU" sz="3100" dirty="0" smtClean="0"/>
              <a:t>Октябрьская революция 1917 года</a:t>
            </a:r>
            <a:br>
              <a:rPr lang="ru-RU" sz="3100" dirty="0" smtClean="0"/>
            </a:br>
            <a:endParaRPr lang="ru-RU" dirty="0"/>
          </a:p>
        </p:txBody>
      </p:sp>
      <p:sp>
        <p:nvSpPr>
          <p:cNvPr id="3" name="Содержимое 2"/>
          <p:cNvSpPr>
            <a:spLocks noGrp="1"/>
          </p:cNvSpPr>
          <p:nvPr>
            <p:ph idx="1"/>
          </p:nvPr>
        </p:nvSpPr>
        <p:spPr>
          <a:xfrm>
            <a:off x="142844" y="642918"/>
            <a:ext cx="8072494" cy="6072230"/>
          </a:xfrm>
        </p:spPr>
        <p:txBody>
          <a:bodyPr>
            <a:normAutofit fontScale="25000" lnSpcReduction="20000"/>
          </a:bodyPr>
          <a:lstStyle/>
          <a:p>
            <a:pPr>
              <a:buNone/>
            </a:pPr>
            <a:endParaRPr lang="ru-RU" dirty="0" smtClean="0"/>
          </a:p>
          <a:p>
            <a:r>
              <a:rPr lang="ru-RU" sz="6400" dirty="0" smtClean="0"/>
              <a:t>Вечером 24 октября 1917 Ленин прибыл в Смольный и приступил к руководству восстанием, непосредственным организатором которого был председатель Петроградского Совета Л. Д. Троцкий. Для свержения правительства А. Ф. Керенского понадобилось 2 дня. 7 ноября (25 октября) Ленин написал обращение о низложении Временного правительства. В тот же день на открывшемся II Всероссийском съезде Советов были приняты ленинские декреты о мире и о земле и образовано правительство — Совет Народных Комиссаров во главе с Лениным. 5 января 1918 года открылось Учредительное собрание, большинство в котором получили эсеры, представлявшие интересы крестьян, составлявших на тот момент 90 % населения страны. Ленин при поддержке левых эсеров поставил Учредительное собрание перед выбором: ратифицировать власть Советов и декреты большевистского правительства или разойтись. Не согласившееся с такой постановкой вопроса Учредительное собрание было принудительно распущено.</a:t>
            </a:r>
          </a:p>
          <a:p>
            <a:pPr>
              <a:buNone/>
            </a:pPr>
            <a:r>
              <a:rPr lang="ru-RU" sz="6400" dirty="0" smtClean="0"/>
              <a:t> </a:t>
            </a:r>
          </a:p>
          <a:p>
            <a:r>
              <a:rPr lang="ru-RU" sz="6400" dirty="0" smtClean="0"/>
              <a:t>За 124 дня «</a:t>
            </a:r>
            <a:r>
              <a:rPr lang="ru-RU" sz="6400" dirty="0" err="1" smtClean="0"/>
              <a:t>смольнинского</a:t>
            </a:r>
            <a:r>
              <a:rPr lang="ru-RU" sz="6400" dirty="0" smtClean="0"/>
              <a:t> периода» Ленин написал свыше 110 статей, проектов декретов и резолюций, произнёс свыше 70 докладов и речей, написал около 120 писем, телеграмм и записок, участвовал в редактировании более чем 40 государственных и партийных документов. Рабочий день председателя СНК длился 15—18 часов. За указанный период Ленин председательствовал на 77 заседаниях СНК, руководил 26 заседаниями и совещаниями ЦК, участвовал в 17 заседаниях ВЦИК и его Президиума, в подготовке и проведении 6 различных Всероссийских съездов трудящихся. После переезда ЦК партии и Советского правительства из Петрограда в Москву, с 11 марта 1918 года, Ленин жил и работал в Москве. Личная квартира и рабочий кабинет Ленина размещались в Кремле, на третьем этаже бывшего здания Сената.</a:t>
            </a:r>
          </a:p>
          <a:p>
            <a:endParaRPr lang="ru-RU" dirty="0"/>
          </a:p>
        </p:txBody>
      </p:sp>
    </p:spTree>
  </p:cSld>
  <p:clrMapOvr>
    <a:masterClrMapping/>
  </p:clrMapOvr>
  <p:transition>
    <p:plu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428604"/>
            <a:ext cx="7339042" cy="1000132"/>
          </a:xfrm>
          <a:ln>
            <a:noFill/>
          </a:ln>
          <a:effectLst>
            <a:glow rad="139700">
              <a:schemeClr val="accent2">
                <a:satMod val="175000"/>
                <a:alpha val="40000"/>
              </a:schemeClr>
            </a:glow>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ru-RU" dirty="0" smtClean="0"/>
              <a:t>Последние годы (1921—1924)</a:t>
            </a:r>
            <a:br>
              <a:rPr lang="ru-RU" dirty="0" smtClean="0"/>
            </a:br>
            <a:endParaRPr lang="ru-RU" dirty="0"/>
          </a:p>
        </p:txBody>
      </p:sp>
      <p:pic>
        <p:nvPicPr>
          <p:cNvPr id="5122" name="Picture 2" descr="C:\Documents and Settings\Admin\Мои документы\МОЁ\ПРЕЗЕНТАЦИИ\ленин\429px-Ленин_в_Горках_(1923).jpg"/>
          <p:cNvPicPr>
            <a:picLocks noChangeAspect="1" noChangeArrowheads="1"/>
          </p:cNvPicPr>
          <p:nvPr/>
        </p:nvPicPr>
        <p:blipFill>
          <a:blip r:embed="rId2"/>
          <a:srcRect/>
          <a:stretch>
            <a:fillRect/>
          </a:stretch>
        </p:blipFill>
        <p:spPr bwMode="auto">
          <a:xfrm>
            <a:off x="3500430" y="1428736"/>
            <a:ext cx="4286280" cy="5072098"/>
          </a:xfrm>
          <a:prstGeom prst="rect">
            <a:avLst/>
          </a:prstGeom>
          <a:ln w="190500" cap="sq">
            <a:solidFill>
              <a:srgbClr val="C8C6BD"/>
            </a:solidFill>
            <a:prstDash val="solid"/>
            <a:miter lim="800000"/>
          </a:ln>
          <a:effectLst>
            <a:glow rad="139700">
              <a:schemeClr val="accent3">
                <a:satMod val="175000"/>
                <a:alpha val="40000"/>
              </a:schemeClr>
            </a:glow>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3" name="Содержимое 2"/>
          <p:cNvSpPr>
            <a:spLocks noGrp="1"/>
          </p:cNvSpPr>
          <p:nvPr>
            <p:ph idx="1"/>
          </p:nvPr>
        </p:nvSpPr>
        <p:spPr>
          <a:xfrm>
            <a:off x="0" y="5072074"/>
            <a:ext cx="3428992" cy="1428736"/>
          </a:xfrm>
        </p:spPr>
        <p:txBody>
          <a:bodyPr>
            <a:normAutofit lnSpcReduction="10000"/>
          </a:bodyPr>
          <a:lstStyle/>
          <a:p>
            <a:pPr>
              <a:buNone/>
            </a:pPr>
            <a:r>
              <a:rPr lang="ru-RU" sz="2400" dirty="0" smtClean="0"/>
              <a:t>В. И. Ленин во время болезни. Подмосковные Горки. 1923 год.</a:t>
            </a:r>
          </a:p>
          <a:p>
            <a:pPr>
              <a:buNone/>
            </a:pPr>
            <a:endParaRPr lang="ru-RU" sz="2400" dirty="0"/>
          </a:p>
        </p:txBody>
      </p:sp>
    </p:spTree>
  </p:cSld>
  <p:clrMapOvr>
    <a:masterClrMapping/>
  </p:clrMapOvr>
  <p:transition>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7686700" cy="6357982"/>
          </a:xfrm>
        </p:spPr>
        <p:txBody>
          <a:bodyPr>
            <a:normAutofit fontScale="70000" lnSpcReduction="20000"/>
          </a:bodyPr>
          <a:lstStyle/>
          <a:p>
            <a:r>
              <a:rPr lang="ru-RU" dirty="0" smtClean="0">
                <a:effectLst>
                  <a:glow rad="101600">
                    <a:schemeClr val="accent4">
                      <a:satMod val="175000"/>
                      <a:alpha val="40000"/>
                    </a:schemeClr>
                  </a:glow>
                  <a:outerShdw blurRad="50800" dist="38100" dir="2700000" algn="tl" rotWithShape="0">
                    <a:prstClr val="black">
                      <a:alpha val="40000"/>
                    </a:prstClr>
                  </a:outerShdw>
                  <a:reflection blurRad="6350" stA="55000" endA="300" endPos="45500" dir="5400000" sy="-100000" algn="bl" rotWithShape="0"/>
                </a:effectLst>
              </a:rPr>
              <a:t>Ленин был одним из инициаторов кампании по изъятию церковных ценностей, вызвавшей сопротивление представителей духовенства и части прихожан. Большой резонанс вызвал расстрел прихожан в Шуе. В связи с этими событиями 19 марта 1922 года Ленин составил секретное письмо, квалифицировавшее события в Шуе как лишь одно из проявлений общего плана сопротивления декрету Советской власти со стороны «влиятельнейшей группы черносотенного духовенства». 30 марта на заседании Политбюро по рекомендациям Ленина был принят план разгрома церковной организации.</a:t>
            </a:r>
          </a:p>
          <a:p>
            <a:pPr>
              <a:buNone/>
            </a:pPr>
            <a:endParaRPr lang="ru-RU" dirty="0" smtClean="0">
              <a:effectLst>
                <a:glow rad="101600">
                  <a:schemeClr val="accent4">
                    <a:satMod val="175000"/>
                    <a:alpha val="40000"/>
                  </a:schemeClr>
                </a:glow>
                <a:outerShdw blurRad="50800" dist="38100" dir="2700000" algn="tl" rotWithShape="0">
                  <a:prstClr val="black">
                    <a:alpha val="40000"/>
                  </a:prstClr>
                </a:outerShdw>
                <a:reflection blurRad="6350" stA="55000" endA="300" endPos="45500" dir="5400000" sy="-100000" algn="bl" rotWithShape="0"/>
              </a:effectLst>
            </a:endParaRPr>
          </a:p>
          <a:p>
            <a:r>
              <a:rPr lang="ru-RU" dirty="0" smtClean="0">
                <a:effectLst>
                  <a:glow rad="101600">
                    <a:schemeClr val="accent4">
                      <a:satMod val="175000"/>
                      <a:alpha val="40000"/>
                    </a:schemeClr>
                  </a:glow>
                  <a:outerShdw blurRad="50800" dist="38100" dir="2700000" algn="tl" rotWithShape="0">
                    <a:prstClr val="black">
                      <a:alpha val="40000"/>
                    </a:prstClr>
                  </a:outerShdw>
                  <a:reflection blurRad="6350" stA="55000" endA="300" endPos="45500" dir="5400000" sy="-100000" algn="bl" rotWithShape="0"/>
                </a:effectLst>
              </a:rPr>
              <a:t>Ленин способствовал утверждению в стране однопартийной системы и распространению атеистических взглядов. В 1922 году по его рекомендациям был создан Союз Советских Социалистических Республик (СССР).</a:t>
            </a:r>
          </a:p>
          <a:p>
            <a:pPr>
              <a:buNone/>
            </a:pPr>
            <a:r>
              <a:rPr lang="ru-RU" dirty="0" smtClean="0">
                <a:effectLst>
                  <a:glow rad="101600">
                    <a:schemeClr val="accent4">
                      <a:satMod val="175000"/>
                      <a:alpha val="40000"/>
                    </a:schemeClr>
                  </a:glow>
                  <a:outerShdw blurRad="50800" dist="38100" dir="2700000" algn="tl" rotWithShape="0">
                    <a:prstClr val="black">
                      <a:alpha val="40000"/>
                    </a:prstClr>
                  </a:outerShdw>
                  <a:reflection blurRad="6350" stA="55000" endA="300" endPos="45500" dir="5400000" sy="-100000" algn="bl" rotWithShape="0"/>
                </a:effectLst>
              </a:rPr>
              <a:t> </a:t>
            </a:r>
          </a:p>
          <a:p>
            <a:r>
              <a:rPr lang="ru-RU" dirty="0" smtClean="0">
                <a:effectLst>
                  <a:glow rad="101600">
                    <a:schemeClr val="accent4">
                      <a:satMod val="175000"/>
                      <a:alpha val="40000"/>
                    </a:schemeClr>
                  </a:glow>
                  <a:outerShdw blurRad="50800" dist="38100" dir="2700000" algn="tl" rotWithShape="0">
                    <a:prstClr val="black">
                      <a:alpha val="40000"/>
                    </a:prstClr>
                  </a:outerShdw>
                  <a:reflection blurRad="6350" stA="55000" endA="300" endPos="45500" dir="5400000" sy="-100000" algn="bl" rotWithShape="0"/>
                </a:effectLst>
              </a:rPr>
              <a:t>В 1923 году, незадолго до смерти, Ленин пишет свои последние работы: «О кооперации», «Как нам реорганизовать </a:t>
            </a:r>
            <a:r>
              <a:rPr lang="ru-RU" dirty="0" err="1" smtClean="0">
                <a:effectLst>
                  <a:glow rad="101600">
                    <a:schemeClr val="accent4">
                      <a:satMod val="175000"/>
                      <a:alpha val="40000"/>
                    </a:schemeClr>
                  </a:glow>
                  <a:outerShdw blurRad="50800" dist="38100" dir="2700000" algn="tl" rotWithShape="0">
                    <a:prstClr val="black">
                      <a:alpha val="40000"/>
                    </a:prstClr>
                  </a:outerShdw>
                  <a:reflection blurRad="6350" stA="55000" endA="300" endPos="45500" dir="5400000" sy="-100000" algn="bl" rotWithShape="0"/>
                </a:effectLst>
              </a:rPr>
              <a:t>рабкрин</a:t>
            </a:r>
            <a:r>
              <a:rPr lang="ru-RU" dirty="0" smtClean="0">
                <a:effectLst>
                  <a:glow rad="101600">
                    <a:schemeClr val="accent4">
                      <a:satMod val="175000"/>
                      <a:alpha val="40000"/>
                    </a:schemeClr>
                  </a:glow>
                  <a:outerShdw blurRad="50800" dist="38100" dir="2700000" algn="tl" rotWithShape="0">
                    <a:prstClr val="black">
                      <a:alpha val="40000"/>
                    </a:prstClr>
                  </a:outerShdw>
                  <a:reflection blurRad="6350" stA="55000" endA="300" endPos="45500" dir="5400000" sy="-100000" algn="bl" rotWithShape="0"/>
                </a:effectLst>
              </a:rPr>
              <a:t>», «Лучше меньше, да лучше», в которых предлагает своё видение экономической политики Советского государства и меры по улучшению работы государственного аппарата и партии. 4 января 1923 года В. И. Ленин диктует так называемое «Добавление к письму от 24 декабря 1922 г.», в котором в частности были даны характеристики отдельных большевиков, претендующих на роль лидера партии (Сталин, Троцкий, Бухарин, Пятаков)</a:t>
            </a:r>
          </a:p>
          <a:p>
            <a:endParaRPr lang="ru-RU" dirty="0">
              <a:effectLst>
                <a:glow rad="101600">
                  <a:schemeClr val="accent4">
                    <a:satMod val="175000"/>
                    <a:alpha val="40000"/>
                  </a:schemeClr>
                </a:glow>
                <a:outerShdw blurRad="50800" dist="38100" dir="2700000" algn="tl" rotWithShape="0">
                  <a:prstClr val="black">
                    <a:alpha val="40000"/>
                  </a:prstClr>
                </a:outerShdw>
                <a:reflection blurRad="6350" stA="55000" endA="300" endPos="45500" dir="5400000" sy="-100000" algn="bl" rotWithShape="0"/>
              </a:effectLst>
            </a:endParaRPr>
          </a:p>
        </p:txBody>
      </p:sp>
    </p:spTree>
  </p:cSld>
  <p:clrMapOvr>
    <a:masterClrMapping/>
  </p:clrMapOvr>
  <p:transition>
    <p:plu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51</TotalTime>
  <Words>620</Words>
  <Application>Microsoft Office PowerPoint</Application>
  <PresentationFormat>Экран (4:3)</PresentationFormat>
  <Paragraphs>54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Изящная</vt:lpstr>
      <vt:lpstr>В.И.Ленин ( Ульянов )</vt:lpstr>
      <vt:lpstr>Слайд 2</vt:lpstr>
      <vt:lpstr>       Детство, образование и воспитание </vt:lpstr>
      <vt:lpstr>Слайд 4</vt:lpstr>
      <vt:lpstr>Начало революционной деятельности </vt:lpstr>
      <vt:lpstr>Слайд 6</vt:lpstr>
      <vt:lpstr>Октябрьская революция 1917 года </vt:lpstr>
      <vt:lpstr>Последние годы (1921—1924) </vt:lpstr>
      <vt:lpstr>Слайд 9</vt:lpstr>
      <vt:lpstr>Болезнь и смерть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User</cp:lastModifiedBy>
  <cp:revision>10</cp:revision>
  <dcterms:created xsi:type="dcterms:W3CDTF">2009-12-17T18:59:48Z</dcterms:created>
  <dcterms:modified xsi:type="dcterms:W3CDTF">2012-06-04T13:18:05Z</dcterms:modified>
</cp:coreProperties>
</file>