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840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689D2BF-1BFC-4B32-B553-C533AD461EE6}" type="datetimeFigureOut">
              <a:rPr lang="ru-RU" smtClean="0"/>
              <a:pPr/>
              <a:t>05.04.2013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72F97FC-E956-4BD3-B3D1-70D7098F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 thruBlk="1"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" y="-24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D:\Documents\Архив файлов\Евровидение 2013\Butterflies\Kazajistá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1528" y="2786058"/>
            <a:ext cx="4686488" cy="34725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6203" y="0"/>
            <a:ext cx="285847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1 мая</a:t>
            </a:r>
            <a:endParaRPr lang="ru-RU" sz="9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71470" y="1714488"/>
            <a:ext cx="92448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День единства народа Казахстана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00562" y="0"/>
            <a:ext cx="434285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1 </a:t>
            </a:r>
            <a:r>
              <a:rPr lang="ru-RU" sz="96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мамыр</a:t>
            </a:r>
            <a:endParaRPr lang="ru-RU" sz="9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3480" y="1292354"/>
            <a:ext cx="883767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Қазақстан халықтарының бірлігі</a:t>
            </a:r>
            <a:r>
              <a:rPr lang="ru-RU" sz="4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40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күні</a:t>
            </a:r>
            <a:endParaRPr lang="ru-RU" sz="4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71604" y="5288340"/>
            <a:ext cx="573426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Mugalim.Ru</a:t>
            </a:r>
            <a:endParaRPr lang="ru-RU" sz="9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428860" y="1357298"/>
            <a:ext cx="4572000" cy="35394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Наша дружба, наша вера</a:t>
            </a:r>
          </a:p>
          <a:p>
            <a:pPr algn="ctr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С нами будет навсегда,</a:t>
            </a:r>
          </a:p>
          <a:p>
            <a:pPr algn="ctr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Наша сила, наша воля</a:t>
            </a:r>
          </a:p>
          <a:p>
            <a:pPr algn="ctr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Не погибнет никогда!</a:t>
            </a:r>
          </a:p>
          <a:p>
            <a:pPr algn="ctr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И пока на белом светит</a:t>
            </a:r>
          </a:p>
          <a:p>
            <a:pPr algn="ctr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Солнце светит нам во след,</a:t>
            </a:r>
          </a:p>
          <a:p>
            <a:pPr algn="ctr"/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Казахстанцам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всем желаем</a:t>
            </a:r>
          </a:p>
          <a:p>
            <a:pPr algn="ctr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Быть едиными навек!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1428728" y="1643050"/>
            <a:ext cx="7429520" cy="4801314"/>
            <a:chOff x="1428728" y="1643050"/>
            <a:chExt cx="7429520" cy="4801314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28728" y="1643050"/>
              <a:ext cx="2847975" cy="239077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pic>
        <p:sp>
          <p:nvSpPr>
            <p:cNvPr id="4" name="Прямоугольник 3"/>
            <p:cNvSpPr/>
            <p:nvPr/>
          </p:nvSpPr>
          <p:spPr>
            <a:xfrm>
              <a:off x="4286248" y="1643050"/>
              <a:ext cx="4572000" cy="480131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r>
                <a:rPr lang="ru-RU" dirty="0" smtClean="0">
                  <a:latin typeface="Monotype Corsiva" pitchFamily="66" charset="0"/>
                </a:rPr>
                <a:t>Сегодня – 1 мая "Праздник единства народов Казахстана!"</a:t>
              </a:r>
            </a:p>
            <a:p>
              <a:endParaRPr lang="ru-RU" dirty="0" smtClean="0">
                <a:latin typeface="Monotype Corsiva" pitchFamily="66" charset="0"/>
              </a:endParaRPr>
            </a:p>
            <a:p>
              <a:r>
                <a:rPr lang="ru-RU" dirty="0" smtClean="0">
                  <a:latin typeface="Monotype Corsiva" pitchFamily="66" charset="0"/>
                </a:rPr>
                <a:t>С обретением независимости он наполнился новым глубоким содержанием и стал символом крепкой дружбы, сплоченности нашего народа, независимо от национальности и вероисповедания. </a:t>
              </a:r>
            </a:p>
            <a:p>
              <a:endParaRPr lang="ru-RU" dirty="0" smtClean="0">
                <a:latin typeface="Monotype Corsiva" pitchFamily="66" charset="0"/>
              </a:endParaRPr>
            </a:p>
            <a:p>
              <a:r>
                <a:rPr lang="ru-RU" dirty="0" smtClean="0">
                  <a:latin typeface="Monotype Corsiva" pitchFamily="66" charset="0"/>
                </a:rPr>
                <a:t>Сегодня мы живем в сильном, процветающем и богатом государстве, поэтому уверены в нерушимости нашего единства, успешном будущем своей страны и наших детей. </a:t>
              </a:r>
            </a:p>
            <a:p>
              <a:endParaRPr lang="ru-RU" dirty="0" smtClean="0">
                <a:latin typeface="Monotype Corsiva" pitchFamily="66" charset="0"/>
              </a:endParaRPr>
            </a:p>
            <a:p>
              <a:r>
                <a:rPr lang="ru-RU" dirty="0" smtClean="0">
                  <a:latin typeface="Monotype Corsiva" pitchFamily="66" charset="0"/>
                </a:rPr>
                <a:t>В этот праздничный день желаю вам, вашим семьям и близким благополучия, счастья, мира и добра! Пусть процветает и крепнет наша Родина – Республика Казахстан!</a:t>
              </a:r>
              <a:endParaRPr lang="ru-RU" dirty="0">
                <a:latin typeface="Monotype Corsiva" pitchFamily="66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214290"/>
            <a:ext cx="4572000" cy="2308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Пр</a:t>
            </a:r>
            <a:r>
              <a:rPr lang="ru-RU" dirty="0">
                <a:solidFill>
                  <a:srgbClr val="002060"/>
                </a:solidFill>
                <a:latin typeface="Monotype Corsiva" pitchFamily="66" charset="0"/>
              </a:rPr>
              <a:t>а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здник единства народа Казахстана — государственный праздник в Казахстане, отмечаемый ежегодно 1 мая.</a:t>
            </a:r>
          </a:p>
          <a:p>
            <a:endParaRPr lang="ru-RU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Праздник начал отмечаться в 1996 году. 18 октября 1995 года президент Казахстана Нурсултан Назарбаев подписал указ об объявлении 1 мая Днём единства народа Казахстана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  <a:endParaRPr lang="ru-RU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214290"/>
            <a:ext cx="6357982" cy="17543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Monotype Corsiva" pitchFamily="66" charset="0"/>
              </a:rPr>
              <a:t>С Днём народного единства поздравляем!</a:t>
            </a:r>
          </a:p>
          <a:p>
            <a:pPr algn="ctr"/>
            <a:r>
              <a:rPr lang="ru-RU" dirty="0" smtClean="0">
                <a:latin typeface="Monotype Corsiva" pitchFamily="66" charset="0"/>
              </a:rPr>
              <a:t>Счастья, добра, процветания вам желаем.</a:t>
            </a:r>
          </a:p>
          <a:p>
            <a:pPr algn="ctr"/>
            <a:r>
              <a:rPr lang="ru-RU" dirty="0" smtClean="0">
                <a:latin typeface="Monotype Corsiva" pitchFamily="66" charset="0"/>
              </a:rPr>
              <a:t> Желаем солнца в вышине.</a:t>
            </a:r>
          </a:p>
          <a:p>
            <a:pPr algn="ctr"/>
            <a:r>
              <a:rPr lang="ru-RU" dirty="0" smtClean="0">
                <a:latin typeface="Monotype Corsiva" pitchFamily="66" charset="0"/>
              </a:rPr>
              <a:t> Желаем мира на земле.</a:t>
            </a:r>
          </a:p>
          <a:p>
            <a:pPr algn="ctr"/>
            <a:r>
              <a:rPr lang="ru-RU" dirty="0" smtClean="0">
                <a:latin typeface="Monotype Corsiva" pitchFamily="66" charset="0"/>
              </a:rPr>
              <a:t> Чтоб бед и мрачных дум не знать,</a:t>
            </a:r>
          </a:p>
          <a:p>
            <a:pPr algn="ctr"/>
            <a:r>
              <a:rPr lang="ru-RU" dirty="0" smtClean="0">
                <a:latin typeface="Monotype Corsiva" pitchFamily="66" charset="0"/>
              </a:rPr>
              <a:t> Не горевать, не тосковать.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143116"/>
            <a:ext cx="6357982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Monotype Corsiva" pitchFamily="66" charset="0"/>
              </a:rPr>
              <a:t>День народного единства в Казахстане,</a:t>
            </a:r>
          </a:p>
          <a:p>
            <a:pPr algn="ctr"/>
            <a:r>
              <a:rPr lang="ru-RU" dirty="0" smtClean="0">
                <a:latin typeface="Monotype Corsiva" pitchFamily="66" charset="0"/>
              </a:rPr>
              <a:t> Очень значим для нас всех.</a:t>
            </a:r>
          </a:p>
          <a:p>
            <a:pPr algn="ctr"/>
            <a:r>
              <a:rPr lang="ru-RU" dirty="0" smtClean="0">
                <a:latin typeface="Monotype Corsiva" pitchFamily="66" charset="0"/>
              </a:rPr>
              <a:t> Солидарность с государством</a:t>
            </a:r>
          </a:p>
          <a:p>
            <a:pPr algn="ctr"/>
            <a:r>
              <a:rPr lang="ru-RU" dirty="0" smtClean="0">
                <a:latin typeface="Monotype Corsiva" pitchFamily="66" charset="0"/>
              </a:rPr>
              <a:t> Обрекает на успех.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3514555"/>
            <a:ext cx="6357982" cy="258532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Monotype Corsiva" pitchFamily="66" charset="0"/>
              </a:rPr>
              <a:t>Я в День народного единства</a:t>
            </a:r>
          </a:p>
          <a:p>
            <a:pPr algn="ctr"/>
            <a:r>
              <a:rPr lang="ru-RU" dirty="0" smtClean="0">
                <a:latin typeface="Monotype Corsiva" pitchFamily="66" charset="0"/>
              </a:rPr>
              <a:t> Хочу желать по всей стране</a:t>
            </a:r>
          </a:p>
          <a:p>
            <a:pPr algn="ctr"/>
            <a:r>
              <a:rPr lang="ru-RU" dirty="0" smtClean="0">
                <a:latin typeface="Monotype Corsiva" pitchFamily="66" charset="0"/>
              </a:rPr>
              <a:t> Чтоб было небо мирным, чистым,</a:t>
            </a:r>
          </a:p>
          <a:p>
            <a:pPr algn="ctr"/>
            <a:r>
              <a:rPr lang="ru-RU" dirty="0" smtClean="0">
                <a:latin typeface="Monotype Corsiva" pitchFamily="66" charset="0"/>
              </a:rPr>
              <a:t> И чтоб сказали «нет» войне!</a:t>
            </a:r>
          </a:p>
          <a:p>
            <a:pPr algn="ctr"/>
            <a:endParaRPr lang="ru-RU" dirty="0" smtClean="0">
              <a:latin typeface="Monotype Corsiva" pitchFamily="66" charset="0"/>
            </a:endParaRPr>
          </a:p>
          <a:p>
            <a:pPr algn="ctr"/>
            <a:r>
              <a:rPr lang="ru-RU" dirty="0" smtClean="0">
                <a:latin typeface="Monotype Corsiva" pitchFamily="66" charset="0"/>
              </a:rPr>
              <a:t> Чтоб вместе истинно держались,</a:t>
            </a:r>
          </a:p>
          <a:p>
            <a:pPr algn="ctr"/>
            <a:r>
              <a:rPr lang="ru-RU" dirty="0" smtClean="0">
                <a:latin typeface="Monotype Corsiva" pitchFamily="66" charset="0"/>
              </a:rPr>
              <a:t> Чтоб уважали свой народ,</a:t>
            </a:r>
          </a:p>
          <a:p>
            <a:pPr algn="ctr"/>
            <a:r>
              <a:rPr lang="ru-RU" dirty="0" smtClean="0">
                <a:latin typeface="Monotype Corsiva" pitchFamily="66" charset="0"/>
              </a:rPr>
              <a:t> Совместно от проблем спасались,</a:t>
            </a:r>
          </a:p>
          <a:p>
            <a:pPr algn="ctr"/>
            <a:r>
              <a:rPr lang="ru-RU" dirty="0" smtClean="0">
                <a:latin typeface="Monotype Corsiva" pitchFamily="66" charset="0"/>
              </a:rPr>
              <a:t> И жили так из года в год!</a:t>
            </a: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2643182"/>
            <a:ext cx="8501122" cy="39703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Казахстан – это многонациональная страна, в которой проживают более 150 наций и народностей. Для сплочения этих народов правительством страны проводятся различные мероприятия, одно из которых – празднование Дня Единства народа Казахстана. </a:t>
            </a:r>
          </a:p>
          <a:p>
            <a:endParaRPr lang="ru-RU" dirty="0" smtClean="0">
              <a:latin typeface="Monotype Corsiva" pitchFamily="66" charset="0"/>
            </a:endParaRPr>
          </a:p>
          <a:p>
            <a:r>
              <a:rPr lang="ru-RU" dirty="0" smtClean="0">
                <a:latin typeface="Monotype Corsiva" pitchFamily="66" charset="0"/>
              </a:rPr>
              <a:t> Официальный день праздника – 1 мая. В советское время в этот день отмечали Праздник солидарности всех трудящихся. Сегодня - это праздник единства всех народов, проживающих на территории Казахстана. Этот яркий весенний праздник проводится в каждом городе Казахстана, где проходят парады и шествия по центральным улицам городов, а также многочисленные увеселительные мероприятия.</a:t>
            </a:r>
          </a:p>
          <a:p>
            <a:endParaRPr lang="ru-RU" dirty="0" smtClean="0">
              <a:latin typeface="Monotype Corsiva" pitchFamily="66" charset="0"/>
            </a:endParaRPr>
          </a:p>
          <a:p>
            <a:r>
              <a:rPr lang="ru-RU" dirty="0" smtClean="0">
                <a:latin typeface="Monotype Corsiva" pitchFamily="66" charset="0"/>
              </a:rPr>
              <a:t> Огромное значение имеет то, что в празднике участвуют различные культурные центры, с тем, чтобы ознакомить народ Казахстана с традициями других народов. Веселые танцы, спортивные соревнования – все это делает мероприятие одним из самых ярких и любимых праздников для народа Казахстана.</a:t>
            </a: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14" y="214290"/>
            <a:ext cx="8786842" cy="42473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Участие в празднике принимают не только культурные центры, но и трудовые коллективы, студенты ВУЗов, представители различных общественных объединений. Основное праздничное шествие обычно проходит по центральному проспекту столицы - </a:t>
            </a:r>
            <a:r>
              <a:rPr lang="ru-RU" dirty="0" err="1" smtClean="0">
                <a:latin typeface="Monotype Corsiva" pitchFamily="66" charset="0"/>
              </a:rPr>
              <a:t>Бухар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жирау</a:t>
            </a:r>
            <a:r>
              <a:rPr lang="ru-RU" dirty="0" smtClean="0">
                <a:latin typeface="Monotype Corsiva" pitchFamily="66" charset="0"/>
              </a:rPr>
              <a:t>. Число участников шествия иногда достигает 25 тыс. человек.</a:t>
            </a:r>
          </a:p>
          <a:p>
            <a:endParaRPr lang="ru-RU" dirty="0" smtClean="0">
              <a:latin typeface="Monotype Corsiva" pitchFamily="66" charset="0"/>
            </a:endParaRPr>
          </a:p>
          <a:p>
            <a:r>
              <a:rPr lang="ru-RU" dirty="0" smtClean="0">
                <a:latin typeface="Monotype Corsiva" pitchFamily="66" charset="0"/>
              </a:rPr>
              <a:t> Наверное, наиболее ярким моментом праздника является этнокультурная выставка. Перед Центральным парком культуры и отдыха устанавливаются национальные жилища представителей всех наций и народностей, проживающих в Казахстане. Это своеобразные мини-музеи, где можно встретить предметы одежды, традиционную утварь, украшения, присущие той или иной народности, но самое главное можно отведать блюда разной национальной кухни.</a:t>
            </a:r>
          </a:p>
          <a:p>
            <a:endParaRPr lang="ru-RU" dirty="0" smtClean="0">
              <a:latin typeface="Monotype Corsiva" pitchFamily="66" charset="0"/>
            </a:endParaRPr>
          </a:p>
          <a:p>
            <a:r>
              <a:rPr lang="ru-RU" dirty="0" smtClean="0">
                <a:latin typeface="Monotype Corsiva" pitchFamily="66" charset="0"/>
              </a:rPr>
              <a:t> Кроме того, в этот день музеи и библиотеки Казахстана организовывают выставки, посвященные празднику и народам, проживающим в Казахстане. Этот праздник не просто знакомит народ Казахстана с традициями и культурой других национальностей, проживающих на территории страны, он призван консолидировать нацию в единое целое.</a:t>
            </a: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57422" y="2143116"/>
            <a:ext cx="4572000" cy="2308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400" dirty="0" smtClean="0">
                <a:latin typeface="Monotype Corsiva" pitchFamily="66" charset="0"/>
              </a:rPr>
              <a:t>Мы семья,</a:t>
            </a:r>
          </a:p>
          <a:p>
            <a:pPr algn="ctr"/>
            <a:r>
              <a:rPr lang="ru-RU" sz="2400" dirty="0" smtClean="0">
                <a:latin typeface="Monotype Corsiva" pitchFamily="66" charset="0"/>
              </a:rPr>
              <a:t> И братьями зовем друг друга</a:t>
            </a:r>
          </a:p>
          <a:p>
            <a:pPr algn="ctr"/>
            <a:r>
              <a:rPr lang="ru-RU" sz="2400" dirty="0" smtClean="0">
                <a:latin typeface="Monotype Corsiva" pitchFamily="66" charset="0"/>
              </a:rPr>
              <a:t> И мы помочь спешим всегда</a:t>
            </a:r>
          </a:p>
          <a:p>
            <a:pPr algn="ctr"/>
            <a:r>
              <a:rPr lang="ru-RU" sz="2400" dirty="0" smtClean="0">
                <a:latin typeface="Monotype Corsiva" pitchFamily="66" charset="0"/>
              </a:rPr>
              <a:t> Когда кому-то туго.</a:t>
            </a:r>
          </a:p>
          <a:p>
            <a:pPr algn="ctr"/>
            <a:r>
              <a:rPr lang="ru-RU" sz="2400" dirty="0" smtClean="0">
                <a:latin typeface="Monotype Corsiva" pitchFamily="66" charset="0"/>
              </a:rPr>
              <a:t> Давайте никогда не забывать</a:t>
            </a:r>
          </a:p>
          <a:p>
            <a:pPr algn="ctr"/>
            <a:r>
              <a:rPr lang="ru-RU" sz="2400" dirty="0" smtClean="0">
                <a:latin typeface="Monotype Corsiva" pitchFamily="66" charset="0"/>
              </a:rPr>
              <a:t> Что лучше дружить, чем воевать!</a:t>
            </a:r>
            <a:endParaRPr lang="ru-RU" sz="2400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71604" y="5288340"/>
            <a:ext cx="573426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Mugalim.Ru</a:t>
            </a:r>
            <a:endParaRPr lang="ru-RU" sz="9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214290"/>
            <a:ext cx="4469300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ПРАЗДНИКОМ!</a:t>
            </a:r>
          </a:p>
          <a:p>
            <a:pPr algn="ctr"/>
            <a:r>
              <a:rPr lang="kk-KZ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Құттықтаймыз!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635</Words>
  <Application>Microsoft Office PowerPoint</Application>
  <PresentationFormat>Экран (4:3)</PresentationFormat>
  <Paragraphs>61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Техническая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13</cp:revision>
  <dcterms:created xsi:type="dcterms:W3CDTF">2013-04-04T16:32:34Z</dcterms:created>
  <dcterms:modified xsi:type="dcterms:W3CDTF">2013-04-05T06:31:25Z</dcterms:modified>
</cp:coreProperties>
</file>