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59" r:id="rId6"/>
    <p:sldId id="260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59" autoAdjust="0"/>
    <p:restoredTop sz="94648" autoAdjust="0"/>
  </p:normalViewPr>
  <p:slideViewPr>
    <p:cSldViewPr>
      <p:cViewPr>
        <p:scale>
          <a:sx n="80" d="100"/>
          <a:sy n="80" d="100"/>
        </p:scale>
        <p:origin x="18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CD7B1-2794-4436-80DA-EF4DCC699DDB}" type="datetimeFigureOut">
              <a:rPr lang="ru-RU" smtClean="0"/>
              <a:t>19.03.2013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06AEC-6849-4390-A60E-CA59B7E9994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CD7B1-2794-4436-80DA-EF4DCC699DDB}" type="datetimeFigureOut">
              <a:rPr lang="ru-RU" smtClean="0"/>
              <a:t>19.03.2013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06AEC-6849-4390-A60E-CA59B7E9994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CD7B1-2794-4436-80DA-EF4DCC699DDB}" type="datetimeFigureOut">
              <a:rPr lang="ru-RU" smtClean="0"/>
              <a:t>19.03.2013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06AEC-6849-4390-A60E-CA59B7E9994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CD7B1-2794-4436-80DA-EF4DCC699DDB}" type="datetimeFigureOut">
              <a:rPr lang="ru-RU" smtClean="0"/>
              <a:t>19.03.2013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06AEC-6849-4390-A60E-CA59B7E9994C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CD7B1-2794-4436-80DA-EF4DCC699DDB}" type="datetimeFigureOut">
              <a:rPr lang="ru-RU" smtClean="0"/>
              <a:t>19.03.2013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06AEC-6849-4390-A60E-CA59B7E9994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CD7B1-2794-4436-80DA-EF4DCC699DDB}" type="datetimeFigureOut">
              <a:rPr lang="ru-RU" smtClean="0"/>
              <a:t>19.03.2013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06AEC-6849-4390-A60E-CA59B7E9994C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 thruBlk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CD7B1-2794-4436-80DA-EF4DCC699DDB}" type="datetimeFigureOut">
              <a:rPr lang="ru-RU" smtClean="0"/>
              <a:t>19.03.2013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06AEC-6849-4390-A60E-CA59B7E9994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CD7B1-2794-4436-80DA-EF4DCC699DDB}" type="datetimeFigureOut">
              <a:rPr lang="ru-RU" smtClean="0"/>
              <a:t>19.03.2013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06AEC-6849-4390-A60E-CA59B7E9994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CD7B1-2794-4436-80DA-EF4DCC699DDB}" type="datetimeFigureOut">
              <a:rPr lang="ru-RU" smtClean="0"/>
              <a:t>19.03.2013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B606AEC-6849-4390-A60E-CA59B7E9994C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CD7B1-2794-4436-80DA-EF4DCC699DDB}" type="datetimeFigureOut">
              <a:rPr lang="ru-RU" smtClean="0"/>
              <a:t>19.03.2013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06AEC-6849-4390-A60E-CA59B7E9994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CD7B1-2794-4436-80DA-EF4DCC699DDB}" type="datetimeFigureOut">
              <a:rPr lang="ru-RU" smtClean="0"/>
              <a:t>19.03.2013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8B606AEC-6849-4390-A60E-CA59B7E9994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CD7B1-2794-4436-80DA-EF4DCC699DDB}" type="datetimeFigureOut">
              <a:rPr lang="ru-RU" smtClean="0"/>
              <a:t>19.03.2013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06AEC-6849-4390-A60E-CA59B7E9994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2C0CD7B1-2794-4436-80DA-EF4DCC699DDB}" type="datetimeFigureOut">
              <a:rPr lang="ru-RU" smtClean="0"/>
              <a:t>19.03.2013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06AEC-6849-4390-A60E-CA59B7E9994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CD7B1-2794-4436-80DA-EF4DCC699DDB}" type="datetimeFigureOut">
              <a:rPr lang="ru-RU" smtClean="0"/>
              <a:t>19.03.2013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06AEC-6849-4390-A60E-CA59B7E9994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CD7B1-2794-4436-80DA-EF4DCC699DDB}" type="datetimeFigureOut">
              <a:rPr lang="ru-RU" smtClean="0"/>
              <a:t>19.03.2013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06AEC-6849-4390-A60E-CA59B7E9994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CD7B1-2794-4436-80DA-EF4DCC699DDB}" type="datetimeFigureOut">
              <a:rPr lang="ru-RU" smtClean="0"/>
              <a:t>19.03.2013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06AEC-6849-4390-A60E-CA59B7E9994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CD7B1-2794-4436-80DA-EF4DCC699DDB}" type="datetimeFigureOut">
              <a:rPr lang="ru-RU" smtClean="0"/>
              <a:t>19.03.2013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06AEC-6849-4390-A60E-CA59B7E9994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CD7B1-2794-4436-80DA-EF4DCC699DDB}" type="datetimeFigureOut">
              <a:rPr lang="ru-RU" smtClean="0"/>
              <a:t>19.03.2013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06AEC-6849-4390-A60E-CA59B7E9994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CD7B1-2794-4436-80DA-EF4DCC699DDB}" type="datetimeFigureOut">
              <a:rPr lang="ru-RU" smtClean="0"/>
              <a:t>19.03.2013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06AEC-6849-4390-A60E-CA59B7E9994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CD7B1-2794-4436-80DA-EF4DCC699DDB}" type="datetimeFigureOut">
              <a:rPr lang="ru-RU" smtClean="0"/>
              <a:t>19.03.2013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06AEC-6849-4390-A60E-CA59B7E9994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CD7B1-2794-4436-80DA-EF4DCC699DDB}" type="datetimeFigureOut">
              <a:rPr lang="ru-RU" smtClean="0"/>
              <a:t>19.03.2013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06AEC-6849-4390-A60E-CA59B7E9994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CD7B1-2794-4436-80DA-EF4DCC699DDB}" type="datetimeFigureOut">
              <a:rPr lang="ru-RU" smtClean="0"/>
              <a:t>19.03.2013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06AEC-6849-4390-A60E-CA59B7E9994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0CD7B1-2794-4436-80DA-EF4DCC699DDB}" type="datetimeFigureOut">
              <a:rPr lang="ru-RU" smtClean="0"/>
              <a:t>19.03.2013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606AEC-6849-4390-A60E-CA59B7E9994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fade thruBlk="1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2C0CD7B1-2794-4436-80DA-EF4DCC699DDB}" type="datetimeFigureOut">
              <a:rPr lang="ru-RU" smtClean="0"/>
              <a:t>19.03.2013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8B606AEC-6849-4390-A60E-CA59B7E9994C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fade thruBlk="1"/>
  </p:transition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 descr="C:\Users\User\Desktop\53469989_musabayev_talga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3323" y="0"/>
            <a:ext cx="4640678" cy="6858000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142844" y="2143116"/>
            <a:ext cx="4187365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i="1" cap="none" spc="0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Талғат</a:t>
            </a:r>
            <a:endParaRPr lang="ru-RU" sz="7200" b="1" i="1" cap="none" spc="0" dirty="0" smtClean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  <a:p>
            <a:pPr algn="ctr"/>
            <a:r>
              <a:rPr lang="kk-KZ" sz="7200" b="1" i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Мұсабаев</a:t>
            </a:r>
            <a:endParaRPr lang="ru-RU" sz="7200" b="1" i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6457890"/>
            <a:ext cx="133722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2000" b="1" cap="none" spc="0" dirty="0" err="1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Monotype Corsiva" pitchFamily="66" charset="0"/>
              </a:rPr>
              <a:t>Mugalim.Ru</a:t>
            </a:r>
            <a:endParaRPr lang="ru-RU" sz="20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  <a:latin typeface="Monotype Corsiva" pitchFamily="66" charset="0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285720" y="142852"/>
            <a:ext cx="5572156" cy="1704975"/>
            <a:chOff x="214282" y="0"/>
            <a:chExt cx="5572156" cy="1704975"/>
          </a:xfrm>
        </p:grpSpPr>
        <p:sp>
          <p:nvSpPr>
            <p:cNvPr id="4" name="TextBox 3"/>
            <p:cNvSpPr txBox="1"/>
            <p:nvPr/>
          </p:nvSpPr>
          <p:spPr>
            <a:xfrm>
              <a:off x="214282" y="142852"/>
              <a:ext cx="4429156" cy="1477328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ru-RU" b="1" dirty="0" err="1" smtClean="0">
                  <a:solidFill>
                    <a:srgbClr val="002060"/>
                  </a:solidFill>
                  <a:latin typeface="Calibri" pitchFamily="34" charset="0"/>
                  <a:cs typeface="Calibri" pitchFamily="34" charset="0"/>
                </a:rPr>
                <a:t>Талғат Амангелдіұлы Мұсабаев </a:t>
              </a:r>
              <a:r>
                <a:rPr lang="ru-RU" dirty="0" smtClean="0">
                  <a:latin typeface="Calibri" pitchFamily="34" charset="0"/>
                  <a:cs typeface="Calibri" pitchFamily="34" charset="0"/>
                </a:rPr>
                <a:t>— </a:t>
              </a:r>
              <a:r>
                <a:rPr lang="ru-RU" dirty="0" err="1" smtClean="0">
                  <a:latin typeface="Calibri" pitchFamily="34" charset="0"/>
                  <a:cs typeface="Calibri" pitchFamily="34" charset="0"/>
                </a:rPr>
                <a:t>Қазақстанның ұлттық ғарыш агенттігінің төрағасы.</a:t>
              </a:r>
              <a:r>
                <a:rPr lang="ru-RU" dirty="0" smtClean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ru-RU" dirty="0" err="1" smtClean="0">
                  <a:latin typeface="Calibri" pitchFamily="34" charset="0"/>
                  <a:cs typeface="Calibri" pitchFamily="34" charset="0"/>
                </a:rPr>
                <a:t>Ғарышкер, </a:t>
              </a:r>
              <a:r>
                <a:rPr lang="ru-RU" dirty="0" smtClean="0">
                  <a:latin typeface="Calibri" pitchFamily="34" charset="0"/>
                  <a:cs typeface="Calibri" pitchFamily="34" charset="0"/>
                </a:rPr>
                <a:t>техника </a:t>
              </a:r>
              <a:r>
                <a:rPr lang="ru-RU" dirty="0" err="1" smtClean="0">
                  <a:latin typeface="Calibri" pitchFamily="34" charset="0"/>
                  <a:cs typeface="Calibri" pitchFamily="34" charset="0"/>
                </a:rPr>
                <a:t>ғылымдарының докторы</a:t>
              </a:r>
              <a:r>
                <a:rPr lang="ru-RU" dirty="0" smtClean="0">
                  <a:latin typeface="Calibri" pitchFamily="34" charset="0"/>
                  <a:cs typeface="Calibri" pitchFamily="34" charset="0"/>
                </a:rPr>
                <a:t> (2008), авиация генерал-лейтенанты (2007).</a:t>
              </a:r>
              <a:endParaRPr lang="ru-RU" dirty="0">
                <a:latin typeface="Calibri" pitchFamily="34" charset="0"/>
                <a:cs typeface="Calibri" pitchFamily="34" charset="0"/>
              </a:endParaRPr>
            </a:p>
          </p:txBody>
        </p:sp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643438" y="0"/>
              <a:ext cx="1143000" cy="1704975"/>
            </a:xfrm>
            <a:prstGeom prst="rect">
              <a:avLst/>
            </a:prstGeom>
            <a:noFill/>
            <a:ln w="12700">
              <a:solidFill>
                <a:schemeClr val="accent1">
                  <a:lumMod val="50000"/>
                </a:schemeClr>
              </a:solidFill>
              <a:miter lim="800000"/>
              <a:headEnd/>
              <a:tailEnd/>
            </a:ln>
            <a:effectLst/>
          </p:spPr>
        </p:pic>
      </p:grp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85720" y="2011680"/>
          <a:ext cx="5643602" cy="44739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21801"/>
                <a:gridCol w="2821801"/>
              </a:tblGrid>
              <a:tr h="335588">
                <a:tc>
                  <a:txBody>
                    <a:bodyPr/>
                    <a:lstStyle/>
                    <a:p>
                      <a:r>
                        <a:rPr lang="ru-RU" b="1" dirty="0" err="1" smtClean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Азаматтығы</a:t>
                      </a:r>
                      <a:r>
                        <a:rPr lang="en-US" b="1" dirty="0" smtClean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:</a:t>
                      </a:r>
                      <a:endParaRPr lang="ru-RU" b="1" dirty="0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40000"/>
                            <a:lumOff val="60000"/>
                          </a:schemeClr>
                        </a:gs>
                        <a:gs pos="39999">
                          <a:schemeClr val="accent1">
                            <a:lumMod val="60000"/>
                            <a:lumOff val="40000"/>
                          </a:schemeClr>
                        </a:gs>
                        <a:gs pos="70000">
                          <a:schemeClr val="accent1">
                            <a:lumMod val="60000"/>
                            <a:lumOff val="40000"/>
                          </a:schemeClr>
                        </a:gs>
                        <a:gs pos="100000">
                          <a:schemeClr val="accent1">
                            <a:lumMod val="7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b="0" i="1" dirty="0" err="1" smtClean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Қазақстан</a:t>
                      </a:r>
                      <a:endParaRPr lang="ru-RU" b="0" i="1" dirty="0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40000"/>
                            <a:lumOff val="60000"/>
                          </a:schemeClr>
                        </a:gs>
                        <a:gs pos="39999">
                          <a:schemeClr val="accent1">
                            <a:lumMod val="60000"/>
                            <a:lumOff val="40000"/>
                          </a:schemeClr>
                        </a:gs>
                        <a:gs pos="70000">
                          <a:schemeClr val="accent1">
                            <a:lumMod val="60000"/>
                            <a:lumOff val="40000"/>
                          </a:schemeClr>
                        </a:gs>
                        <a:gs pos="100000">
                          <a:schemeClr val="accent1">
                            <a:lumMod val="75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587280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ru-RU" b="1" dirty="0" err="1" smtClean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Туған:</a:t>
                      </a:r>
                      <a:endParaRPr lang="ru-RU" b="1" dirty="0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40000"/>
                            <a:lumOff val="60000"/>
                          </a:schemeClr>
                        </a:gs>
                        <a:gs pos="39999">
                          <a:schemeClr val="accent1">
                            <a:lumMod val="60000"/>
                            <a:lumOff val="40000"/>
                          </a:schemeClr>
                        </a:gs>
                        <a:gs pos="70000">
                          <a:schemeClr val="accent1">
                            <a:lumMod val="60000"/>
                            <a:lumOff val="40000"/>
                          </a:schemeClr>
                        </a:gs>
                        <a:gs pos="100000">
                          <a:schemeClr val="accent1">
                            <a:lumMod val="7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b="0" i="1" dirty="0" smtClean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1951 ж. </a:t>
                      </a:r>
                      <a:r>
                        <a:rPr lang="ru-RU" b="0" i="1" dirty="0" err="1" smtClean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қантардың </a:t>
                      </a:r>
                      <a:r>
                        <a:rPr lang="ru-RU" b="0" i="1" dirty="0" smtClean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7-сі,</a:t>
                      </a:r>
                    </a:p>
                    <a:p>
                      <a:r>
                        <a:rPr lang="ru-RU" b="0" i="1" dirty="0" smtClean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ru-RU" b="0" i="1" dirty="0" err="1" smtClean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Қарғалы ауылы</a:t>
                      </a:r>
                      <a:r>
                        <a:rPr lang="ru-RU" b="0" i="1" dirty="0" smtClean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, Жамбыл </a:t>
                      </a:r>
                      <a:r>
                        <a:rPr lang="ru-RU" b="0" i="1" dirty="0" err="1" smtClean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ауданы</a:t>
                      </a:r>
                      <a:r>
                        <a:rPr lang="ru-RU" b="0" i="1" dirty="0" smtClean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, </a:t>
                      </a:r>
                      <a:r>
                        <a:rPr lang="ru-RU" b="0" i="1" dirty="0" err="1" smtClean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Алматы</a:t>
                      </a:r>
                      <a:r>
                        <a:rPr lang="ru-RU" b="0" i="1" dirty="0" smtClean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ru-RU" b="0" i="1" dirty="0" err="1" smtClean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облысы</a:t>
                      </a:r>
                      <a:endParaRPr lang="en-US" b="0" i="1" dirty="0" smtClean="0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40000"/>
                            <a:lumOff val="60000"/>
                          </a:schemeClr>
                        </a:gs>
                        <a:gs pos="39999">
                          <a:schemeClr val="accent1">
                            <a:lumMod val="60000"/>
                            <a:lumOff val="40000"/>
                          </a:schemeClr>
                        </a:gs>
                        <a:gs pos="70000">
                          <a:schemeClr val="accent1">
                            <a:lumMod val="60000"/>
                            <a:lumOff val="40000"/>
                          </a:schemeClr>
                        </a:gs>
                        <a:gs pos="100000">
                          <a:schemeClr val="accent1">
                            <a:lumMod val="75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340249">
                <a:tc>
                  <a:txBody>
                    <a:bodyPr/>
                    <a:lstStyle/>
                    <a:p>
                      <a:r>
                        <a:rPr lang="ru-RU" b="1" dirty="0" err="1" smtClean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Мансабы</a:t>
                      </a:r>
                      <a:r>
                        <a:rPr lang="en-US" b="1" dirty="0" smtClean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:</a:t>
                      </a:r>
                      <a:endParaRPr lang="ru-RU" b="1" dirty="0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40000"/>
                            <a:lumOff val="60000"/>
                          </a:schemeClr>
                        </a:gs>
                        <a:gs pos="39999">
                          <a:schemeClr val="accent1">
                            <a:lumMod val="60000"/>
                            <a:lumOff val="40000"/>
                          </a:schemeClr>
                        </a:gs>
                        <a:gs pos="70000">
                          <a:schemeClr val="accent1">
                            <a:lumMod val="60000"/>
                            <a:lumOff val="40000"/>
                          </a:schemeClr>
                        </a:gs>
                        <a:gs pos="100000">
                          <a:schemeClr val="accent1">
                            <a:lumMod val="7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b="0" i="1" dirty="0" err="1" smtClean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Зерттеуші-ғарышкер</a:t>
                      </a:r>
                      <a:endParaRPr lang="en-US" b="0" i="1" dirty="0" smtClean="0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40000"/>
                            <a:lumOff val="60000"/>
                          </a:schemeClr>
                        </a:gs>
                        <a:gs pos="39999">
                          <a:schemeClr val="accent1">
                            <a:lumMod val="60000"/>
                            <a:lumOff val="40000"/>
                          </a:schemeClr>
                        </a:gs>
                        <a:gs pos="70000">
                          <a:schemeClr val="accent1">
                            <a:lumMod val="60000"/>
                            <a:lumOff val="40000"/>
                          </a:schemeClr>
                        </a:gs>
                        <a:gs pos="100000">
                          <a:schemeClr val="accent1">
                            <a:lumMod val="75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1090662">
                <a:tc>
                  <a:txBody>
                    <a:bodyPr/>
                    <a:lstStyle/>
                    <a:p>
                      <a:r>
                        <a:rPr lang="ru-RU" b="1" dirty="0" err="1" smtClean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Ағымдағы мансабы</a:t>
                      </a:r>
                      <a:r>
                        <a:rPr lang="ru-RU" b="1" dirty="0" smtClean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:</a:t>
                      </a:r>
                      <a:endParaRPr lang="ru-RU" b="1" dirty="0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40000"/>
                            <a:lumOff val="60000"/>
                          </a:schemeClr>
                        </a:gs>
                        <a:gs pos="39999">
                          <a:schemeClr val="accent1">
                            <a:lumMod val="60000"/>
                            <a:lumOff val="40000"/>
                          </a:schemeClr>
                        </a:gs>
                        <a:gs pos="70000">
                          <a:schemeClr val="accent1">
                            <a:lumMod val="60000"/>
                            <a:lumOff val="40000"/>
                          </a:schemeClr>
                        </a:gs>
                        <a:gs pos="100000">
                          <a:schemeClr val="accent1">
                            <a:lumMod val="7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b="0" i="1" dirty="0" err="1" smtClean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Қазақстанның ұлттық ғарыш агенттігінің төрағасы</a:t>
                      </a:r>
                      <a:endParaRPr lang="en-US" b="0" i="1" dirty="0" smtClean="0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40000"/>
                            <a:lumOff val="60000"/>
                          </a:schemeClr>
                        </a:gs>
                        <a:gs pos="39999">
                          <a:schemeClr val="accent1">
                            <a:lumMod val="60000"/>
                            <a:lumOff val="40000"/>
                          </a:schemeClr>
                        </a:gs>
                        <a:gs pos="70000">
                          <a:schemeClr val="accent1">
                            <a:lumMod val="60000"/>
                            <a:lumOff val="40000"/>
                          </a:schemeClr>
                        </a:gs>
                        <a:gs pos="100000">
                          <a:schemeClr val="accent1">
                            <a:lumMod val="75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340249">
                <a:tc>
                  <a:txBody>
                    <a:bodyPr/>
                    <a:lstStyle/>
                    <a:p>
                      <a:r>
                        <a:rPr lang="ru-RU" b="1" dirty="0" err="1" smtClean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Дәреже</a:t>
                      </a:r>
                      <a:r>
                        <a:rPr lang="en-US" b="1" dirty="0" smtClean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:</a:t>
                      </a:r>
                      <a:endParaRPr lang="ru-RU" b="1" dirty="0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40000"/>
                            <a:lumOff val="60000"/>
                          </a:schemeClr>
                        </a:gs>
                        <a:gs pos="39999">
                          <a:schemeClr val="accent1">
                            <a:lumMod val="60000"/>
                            <a:lumOff val="40000"/>
                          </a:schemeClr>
                        </a:gs>
                        <a:gs pos="70000">
                          <a:schemeClr val="accent1">
                            <a:lumMod val="60000"/>
                            <a:lumOff val="40000"/>
                          </a:schemeClr>
                        </a:gs>
                        <a:gs pos="100000">
                          <a:schemeClr val="accent1">
                            <a:lumMod val="7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b="0" i="1" dirty="0" smtClean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генерал-лейтенант</a:t>
                      </a:r>
                      <a:endParaRPr lang="en-US" b="0" i="1" dirty="0" smtClean="0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40000"/>
                            <a:lumOff val="60000"/>
                          </a:schemeClr>
                        </a:gs>
                        <a:gs pos="39999">
                          <a:schemeClr val="accent1">
                            <a:lumMod val="60000"/>
                            <a:lumOff val="40000"/>
                          </a:schemeClr>
                        </a:gs>
                        <a:gs pos="70000">
                          <a:schemeClr val="accent1">
                            <a:lumMod val="60000"/>
                            <a:lumOff val="40000"/>
                          </a:schemeClr>
                        </a:gs>
                        <a:gs pos="100000">
                          <a:schemeClr val="accent1">
                            <a:lumMod val="75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340249">
                <a:tc>
                  <a:txBody>
                    <a:bodyPr/>
                    <a:lstStyle/>
                    <a:p>
                      <a:r>
                        <a:rPr lang="ru-RU" b="1" dirty="0" err="1" smtClean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Ғарыштағы уақыт:</a:t>
                      </a:r>
                      <a:endParaRPr lang="ru-RU" b="1" dirty="0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40000"/>
                            <a:lumOff val="60000"/>
                          </a:schemeClr>
                        </a:gs>
                        <a:gs pos="39999">
                          <a:schemeClr val="accent1">
                            <a:lumMod val="60000"/>
                            <a:lumOff val="40000"/>
                          </a:schemeClr>
                        </a:gs>
                        <a:gs pos="70000">
                          <a:schemeClr val="accent1">
                            <a:lumMod val="60000"/>
                            <a:lumOff val="40000"/>
                          </a:schemeClr>
                        </a:gs>
                        <a:gs pos="100000">
                          <a:schemeClr val="accent1">
                            <a:lumMod val="7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b="0" i="1" dirty="0" smtClean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341 </a:t>
                      </a:r>
                      <a:r>
                        <a:rPr lang="ru-RU" b="0" i="1" dirty="0" err="1" smtClean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күн </a:t>
                      </a:r>
                      <a:r>
                        <a:rPr lang="ru-RU" b="0" i="1" dirty="0" smtClean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9 </a:t>
                      </a:r>
                      <a:r>
                        <a:rPr lang="ru-RU" b="0" i="1" dirty="0" err="1" smtClean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сағ </a:t>
                      </a:r>
                      <a:r>
                        <a:rPr lang="ru-RU" b="0" i="1" dirty="0" smtClean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48 мин</a:t>
                      </a:r>
                      <a:endParaRPr lang="en-US" b="0" i="1" dirty="0" smtClean="0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40000"/>
                            <a:lumOff val="60000"/>
                          </a:schemeClr>
                        </a:gs>
                        <a:gs pos="39999">
                          <a:schemeClr val="accent1">
                            <a:lumMod val="60000"/>
                            <a:lumOff val="40000"/>
                          </a:schemeClr>
                        </a:gs>
                        <a:gs pos="70000">
                          <a:schemeClr val="accent1">
                            <a:lumMod val="60000"/>
                            <a:lumOff val="40000"/>
                          </a:schemeClr>
                        </a:gs>
                        <a:gs pos="100000">
                          <a:schemeClr val="accent1">
                            <a:lumMod val="75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340249">
                <a:tc>
                  <a:txBody>
                    <a:bodyPr/>
                    <a:lstStyle/>
                    <a:p>
                      <a:r>
                        <a:rPr lang="ru-RU" b="1" dirty="0" err="1" smtClean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Іріктелуі</a:t>
                      </a:r>
                      <a:r>
                        <a:rPr lang="en-US" b="1" dirty="0" smtClean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:</a:t>
                      </a:r>
                      <a:endParaRPr lang="ru-RU" b="1" dirty="0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40000"/>
                            <a:lumOff val="60000"/>
                          </a:schemeClr>
                        </a:gs>
                        <a:gs pos="39999">
                          <a:schemeClr val="accent1">
                            <a:lumMod val="60000"/>
                            <a:lumOff val="40000"/>
                          </a:schemeClr>
                        </a:gs>
                        <a:gs pos="70000">
                          <a:schemeClr val="accent1">
                            <a:lumMod val="60000"/>
                            <a:lumOff val="40000"/>
                          </a:schemeClr>
                        </a:gs>
                        <a:gs pos="100000">
                          <a:schemeClr val="accent1">
                            <a:lumMod val="7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b="0" i="1" dirty="0" smtClean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1990</a:t>
                      </a:r>
                      <a:endParaRPr lang="en-US" b="0" i="1" dirty="0" smtClean="0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40000"/>
                            <a:lumOff val="60000"/>
                          </a:schemeClr>
                        </a:gs>
                        <a:gs pos="39999">
                          <a:schemeClr val="accent1">
                            <a:lumMod val="60000"/>
                            <a:lumOff val="40000"/>
                          </a:schemeClr>
                        </a:gs>
                        <a:gs pos="70000">
                          <a:schemeClr val="accent1">
                            <a:lumMod val="60000"/>
                            <a:lumOff val="40000"/>
                          </a:schemeClr>
                        </a:gs>
                        <a:gs pos="100000">
                          <a:schemeClr val="accent1">
                            <a:lumMod val="75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340249">
                <a:tc>
                  <a:txBody>
                    <a:bodyPr/>
                    <a:lstStyle/>
                    <a:p>
                      <a:r>
                        <a:rPr lang="ru-RU" b="1" dirty="0" err="1" smtClean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Тапсырыс</a:t>
                      </a:r>
                      <a:r>
                        <a:rPr lang="ru-RU" b="1" dirty="0" smtClean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(тары)</a:t>
                      </a:r>
                      <a:r>
                        <a:rPr lang="en-US" b="1" dirty="0" smtClean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:</a:t>
                      </a:r>
                      <a:endParaRPr lang="ru-RU" b="1" dirty="0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40000"/>
                            <a:lumOff val="60000"/>
                          </a:schemeClr>
                        </a:gs>
                        <a:gs pos="39999">
                          <a:schemeClr val="accent1">
                            <a:lumMod val="60000"/>
                            <a:lumOff val="40000"/>
                          </a:schemeClr>
                        </a:gs>
                        <a:gs pos="70000">
                          <a:schemeClr val="accent1">
                            <a:lumMod val="60000"/>
                            <a:lumOff val="40000"/>
                          </a:schemeClr>
                        </a:gs>
                        <a:gs pos="100000">
                          <a:schemeClr val="accent1">
                            <a:lumMod val="7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b="0" i="1" dirty="0" smtClean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Союз ТМ-19, Союз ТМ-27, Союз ТМ-32</a:t>
                      </a:r>
                      <a:endParaRPr lang="en-US" b="0" i="1" dirty="0" smtClean="0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40000"/>
                            <a:lumOff val="60000"/>
                          </a:schemeClr>
                        </a:gs>
                        <a:gs pos="39999">
                          <a:schemeClr val="accent1">
                            <a:lumMod val="60000"/>
                            <a:lumOff val="40000"/>
                          </a:schemeClr>
                        </a:gs>
                        <a:gs pos="70000">
                          <a:schemeClr val="accent1">
                            <a:lumMod val="60000"/>
                            <a:lumOff val="40000"/>
                          </a:schemeClr>
                        </a:gs>
                        <a:gs pos="100000">
                          <a:schemeClr val="accent1">
                            <a:lumMod val="75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388" y="1428736"/>
            <a:ext cx="2324100" cy="346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2844" y="0"/>
            <a:ext cx="72971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k-KZ" sz="5400" b="1" i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Қысқаша өмірбаяны</a:t>
            </a:r>
            <a:endParaRPr lang="ru-RU" sz="5400" b="1" i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72396" y="1"/>
            <a:ext cx="1571604" cy="225525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42844" y="1000108"/>
          <a:ext cx="7858180" cy="56797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29090"/>
                <a:gridCol w="3929090"/>
              </a:tblGrid>
              <a:tr h="314324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1951 ж.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40000"/>
                            <a:lumOff val="60000"/>
                          </a:schemeClr>
                        </a:gs>
                        <a:gs pos="39999">
                          <a:schemeClr val="accent1">
                            <a:lumMod val="60000"/>
                            <a:lumOff val="40000"/>
                          </a:schemeClr>
                        </a:gs>
                        <a:gs pos="70000">
                          <a:schemeClr val="accent1">
                            <a:lumMod val="60000"/>
                            <a:lumOff val="40000"/>
                          </a:schemeClr>
                        </a:gs>
                        <a:gs pos="100000">
                          <a:schemeClr val="accent1">
                            <a:lumMod val="7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i="1" dirty="0" err="1" smtClean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Алматы</a:t>
                      </a:r>
                      <a:r>
                        <a:rPr lang="ru-RU" sz="1200" b="0" i="1" dirty="0" smtClean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ru-RU" sz="1200" b="0" i="1" dirty="0" err="1" smtClean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облысы</a:t>
                      </a:r>
                      <a:r>
                        <a:rPr lang="ru-RU" sz="1200" b="0" i="1" dirty="0" smtClean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 Жамбыл </a:t>
                      </a:r>
                      <a:r>
                        <a:rPr lang="ru-RU" sz="1200" b="0" i="1" dirty="0" err="1" smtClean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ауданының Қарғалы ауылында</a:t>
                      </a:r>
                      <a:r>
                        <a:rPr lang="ru-RU" sz="1200" b="0" i="1" dirty="0" smtClean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ru-RU" sz="1200" b="0" i="1" dirty="0" err="1" smtClean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туған</a:t>
                      </a:r>
                      <a:r>
                        <a:rPr lang="ru-RU" sz="1200" b="0" i="1" dirty="0" smtClean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.</a:t>
                      </a:r>
                      <a:endParaRPr lang="ru-RU" sz="1200" b="0" i="1" dirty="0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40000"/>
                            <a:lumOff val="60000"/>
                          </a:schemeClr>
                        </a:gs>
                        <a:gs pos="39999">
                          <a:schemeClr val="accent1">
                            <a:lumMod val="60000"/>
                            <a:lumOff val="40000"/>
                          </a:schemeClr>
                        </a:gs>
                        <a:gs pos="70000">
                          <a:schemeClr val="accent1">
                            <a:lumMod val="60000"/>
                            <a:lumOff val="40000"/>
                          </a:schemeClr>
                        </a:gs>
                        <a:gs pos="100000">
                          <a:schemeClr val="accent1">
                            <a:lumMod val="75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587280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1974 ж.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40000"/>
                            <a:lumOff val="60000"/>
                          </a:schemeClr>
                        </a:gs>
                        <a:gs pos="39999">
                          <a:schemeClr val="accent1">
                            <a:lumMod val="60000"/>
                            <a:lumOff val="40000"/>
                          </a:schemeClr>
                        </a:gs>
                        <a:gs pos="70000">
                          <a:schemeClr val="accent1">
                            <a:lumMod val="60000"/>
                            <a:lumOff val="40000"/>
                          </a:schemeClr>
                        </a:gs>
                        <a:gs pos="100000">
                          <a:schemeClr val="accent1">
                            <a:lumMod val="7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i="1" dirty="0" smtClean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Рига </a:t>
                      </a:r>
                      <a:r>
                        <a:rPr lang="ru-RU" sz="1200" b="0" i="1" dirty="0" err="1" smtClean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азаматтық </a:t>
                      </a:r>
                      <a:r>
                        <a:rPr lang="ru-RU" sz="1200" b="0" i="1" dirty="0" smtClean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авиация </a:t>
                      </a:r>
                      <a:r>
                        <a:rPr lang="ru-RU" sz="1200" b="0" i="1" dirty="0" err="1" smtClean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инженерлері</a:t>
                      </a:r>
                      <a:r>
                        <a:rPr lang="ru-RU" sz="1200" b="0" i="1" dirty="0" smtClean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ru-RU" sz="1200" b="0" i="1" dirty="0" err="1" smtClean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институтын</a:t>
                      </a:r>
                      <a:r>
                        <a:rPr lang="ru-RU" sz="1200" b="0" i="1" dirty="0" smtClean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ru-RU" sz="1200" b="0" i="1" dirty="0" err="1" smtClean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бітірген</a:t>
                      </a:r>
                      <a:r>
                        <a:rPr lang="ru-RU" sz="1200" b="0" i="1" dirty="0" smtClean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, инженер.</a:t>
                      </a:r>
                      <a:endParaRPr lang="en-US" sz="1200" b="0" i="1" dirty="0" smtClean="0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40000"/>
                            <a:lumOff val="60000"/>
                          </a:schemeClr>
                        </a:gs>
                        <a:gs pos="39999">
                          <a:schemeClr val="accent1">
                            <a:lumMod val="60000"/>
                            <a:lumOff val="40000"/>
                          </a:schemeClr>
                        </a:gs>
                        <a:gs pos="70000">
                          <a:schemeClr val="accent1">
                            <a:lumMod val="60000"/>
                            <a:lumOff val="40000"/>
                          </a:schemeClr>
                        </a:gs>
                        <a:gs pos="100000">
                          <a:schemeClr val="accent1">
                            <a:lumMod val="75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340249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1974 ж. </a:t>
                      </a:r>
                      <a:r>
                        <a:rPr lang="ru-RU" sz="1200" b="1" dirty="0" err="1" smtClean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сәуірдің 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1-інен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40000"/>
                            <a:lumOff val="60000"/>
                          </a:schemeClr>
                        </a:gs>
                        <a:gs pos="39999">
                          <a:schemeClr val="accent1">
                            <a:lumMod val="60000"/>
                            <a:lumOff val="40000"/>
                          </a:schemeClr>
                        </a:gs>
                        <a:gs pos="70000">
                          <a:schemeClr val="accent1">
                            <a:lumMod val="60000"/>
                            <a:lumOff val="40000"/>
                          </a:schemeClr>
                        </a:gs>
                        <a:gs pos="100000">
                          <a:schemeClr val="accent1">
                            <a:lumMod val="7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i="1" dirty="0" err="1" smtClean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Бұрындай әуе кәсіпорнында кезекті</a:t>
                      </a:r>
                      <a:r>
                        <a:rPr lang="ru-RU" sz="1200" b="0" i="1" dirty="0" smtClean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 инженер.</a:t>
                      </a:r>
                      <a:endParaRPr lang="en-US" sz="1200" b="0" i="1" dirty="0" smtClean="0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40000"/>
                            <a:lumOff val="60000"/>
                          </a:schemeClr>
                        </a:gs>
                        <a:gs pos="39999">
                          <a:schemeClr val="accent1">
                            <a:lumMod val="60000"/>
                            <a:lumOff val="40000"/>
                          </a:schemeClr>
                        </a:gs>
                        <a:gs pos="70000">
                          <a:schemeClr val="accent1">
                            <a:lumMod val="60000"/>
                            <a:lumOff val="40000"/>
                          </a:schemeClr>
                        </a:gs>
                        <a:gs pos="100000">
                          <a:schemeClr val="accent1">
                            <a:lumMod val="75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662960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1975—84 </a:t>
                      </a:r>
                      <a:r>
                        <a:rPr lang="ru-RU" sz="1200" b="1" dirty="0" err="1" smtClean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жж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.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40000"/>
                            <a:lumOff val="60000"/>
                          </a:schemeClr>
                        </a:gs>
                        <a:gs pos="39999">
                          <a:schemeClr val="accent1">
                            <a:lumMod val="60000"/>
                            <a:lumOff val="40000"/>
                          </a:schemeClr>
                        </a:gs>
                        <a:gs pos="70000">
                          <a:schemeClr val="accent1">
                            <a:lumMod val="60000"/>
                            <a:lumOff val="40000"/>
                          </a:schemeClr>
                        </a:gs>
                        <a:gs pos="100000">
                          <a:schemeClr val="accent1">
                            <a:lumMod val="7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i="1" dirty="0" err="1" smtClean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әуе кәсіпорындарында саяси-тәрбие қызметінде.</a:t>
                      </a:r>
                      <a:endParaRPr lang="en-US" sz="1200" b="0" i="1" dirty="0" smtClean="0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40000"/>
                            <a:lumOff val="60000"/>
                          </a:schemeClr>
                        </a:gs>
                        <a:gs pos="39999">
                          <a:schemeClr val="accent1">
                            <a:lumMod val="60000"/>
                            <a:lumOff val="40000"/>
                          </a:schemeClr>
                        </a:gs>
                        <a:gs pos="70000">
                          <a:schemeClr val="accent1">
                            <a:lumMod val="60000"/>
                            <a:lumOff val="40000"/>
                          </a:schemeClr>
                        </a:gs>
                        <a:gs pos="100000">
                          <a:schemeClr val="accent1">
                            <a:lumMod val="75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340249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1984 ж.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40000"/>
                            <a:lumOff val="60000"/>
                          </a:schemeClr>
                        </a:gs>
                        <a:gs pos="39999">
                          <a:schemeClr val="accent1">
                            <a:lumMod val="60000"/>
                            <a:lumOff val="40000"/>
                          </a:schemeClr>
                        </a:gs>
                        <a:gs pos="70000">
                          <a:schemeClr val="accent1">
                            <a:lumMod val="60000"/>
                            <a:lumOff val="40000"/>
                          </a:schemeClr>
                        </a:gs>
                        <a:gs pos="100000">
                          <a:schemeClr val="accent1">
                            <a:lumMod val="7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i="1" dirty="0" err="1" smtClean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Алматы</a:t>
                      </a:r>
                      <a:r>
                        <a:rPr lang="ru-RU" sz="1200" b="0" i="1" dirty="0" smtClean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ru-RU" sz="1200" b="0" i="1" dirty="0" err="1" smtClean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әуе клубында</a:t>
                      </a:r>
                      <a:r>
                        <a:rPr lang="ru-RU" sz="1200" b="0" i="1" dirty="0" smtClean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ru-RU" sz="1200" b="0" i="1" dirty="0" err="1" smtClean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оқу бітірген</a:t>
                      </a:r>
                      <a:r>
                        <a:rPr lang="ru-RU" sz="1200" b="0" i="1" dirty="0" smtClean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.</a:t>
                      </a:r>
                      <a:endParaRPr lang="en-US" sz="1200" b="0" i="1" dirty="0" smtClean="0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40000"/>
                            <a:lumOff val="60000"/>
                          </a:schemeClr>
                        </a:gs>
                        <a:gs pos="39999">
                          <a:schemeClr val="accent1">
                            <a:lumMod val="60000"/>
                            <a:lumOff val="40000"/>
                          </a:schemeClr>
                        </a:gs>
                        <a:gs pos="70000">
                          <a:schemeClr val="accent1">
                            <a:lumMod val="60000"/>
                            <a:lumOff val="40000"/>
                          </a:schemeClr>
                        </a:gs>
                        <a:gs pos="100000">
                          <a:schemeClr val="accent1">
                            <a:lumMod val="75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340249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1986 ж.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40000"/>
                            <a:lumOff val="60000"/>
                          </a:schemeClr>
                        </a:gs>
                        <a:gs pos="39999">
                          <a:schemeClr val="accent1">
                            <a:lumMod val="60000"/>
                            <a:lumOff val="40000"/>
                          </a:schemeClr>
                        </a:gs>
                        <a:gs pos="70000">
                          <a:schemeClr val="accent1">
                            <a:lumMod val="60000"/>
                            <a:lumOff val="40000"/>
                          </a:schemeClr>
                        </a:gs>
                        <a:gs pos="100000">
                          <a:schemeClr val="accent1">
                            <a:lumMod val="7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i="1" dirty="0" err="1" smtClean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ұшқыш даярлауын</a:t>
                      </a:r>
                      <a:r>
                        <a:rPr lang="ru-RU" sz="1200" b="0" i="1" dirty="0" smtClean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ru-RU" sz="1200" b="0" i="1" dirty="0" err="1" smtClean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бітіріп</a:t>
                      </a:r>
                      <a:r>
                        <a:rPr lang="ru-RU" sz="1200" b="0" i="1" dirty="0" smtClean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ru-RU" sz="1200" b="0" i="1" dirty="0" err="1" smtClean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азаматтық авиациясының </a:t>
                      </a:r>
                      <a:r>
                        <a:rPr lang="ru-RU" sz="1200" b="0" i="1" dirty="0" smtClean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пилоты </a:t>
                      </a:r>
                      <a:r>
                        <a:rPr lang="ru-RU" sz="1200" b="0" i="1" dirty="0" err="1" smtClean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деген</a:t>
                      </a:r>
                      <a:r>
                        <a:rPr lang="ru-RU" sz="1200" b="0" i="1" dirty="0" smtClean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ru-RU" sz="1200" b="0" i="1" dirty="0" err="1" smtClean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куәлігін алған</a:t>
                      </a:r>
                      <a:r>
                        <a:rPr lang="ru-RU" sz="1200" b="0" i="1" dirty="0" smtClean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.</a:t>
                      </a:r>
                      <a:endParaRPr lang="en-US" sz="1200" b="0" i="1" dirty="0" smtClean="0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40000"/>
                            <a:lumOff val="60000"/>
                          </a:schemeClr>
                        </a:gs>
                        <a:gs pos="39999">
                          <a:schemeClr val="accent1">
                            <a:lumMod val="60000"/>
                            <a:lumOff val="40000"/>
                          </a:schemeClr>
                        </a:gs>
                        <a:gs pos="70000">
                          <a:schemeClr val="accent1">
                            <a:lumMod val="60000"/>
                            <a:lumOff val="40000"/>
                          </a:schemeClr>
                        </a:gs>
                        <a:gs pos="100000">
                          <a:schemeClr val="accent1">
                            <a:lumMod val="75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1987—1990 </a:t>
                      </a:r>
                      <a:r>
                        <a:rPr lang="ru-RU" sz="1200" b="1" dirty="0" err="1" smtClean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жж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.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40000"/>
                            <a:lumOff val="60000"/>
                          </a:schemeClr>
                        </a:gs>
                        <a:gs pos="39999">
                          <a:schemeClr val="accent1">
                            <a:lumMod val="60000"/>
                            <a:lumOff val="40000"/>
                          </a:schemeClr>
                        </a:gs>
                        <a:gs pos="70000">
                          <a:schemeClr val="accent1">
                            <a:lumMod val="60000"/>
                            <a:lumOff val="40000"/>
                          </a:schemeClr>
                        </a:gs>
                        <a:gs pos="100000">
                          <a:schemeClr val="accent1">
                            <a:lumMod val="7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i="1" dirty="0" err="1" smtClean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азаматтық авиациясында</a:t>
                      </a:r>
                      <a:r>
                        <a:rPr lang="ru-RU" sz="1200" b="0" i="1" dirty="0" smtClean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ru-RU" sz="1200" b="0" i="1" dirty="0" err="1" smtClean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ұшқыш, ұшақ командирі</a:t>
                      </a:r>
                      <a:r>
                        <a:rPr lang="ru-RU" sz="1200" b="0" i="1" dirty="0" smtClean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ru-RU" sz="1200" b="0" i="1" dirty="0" err="1" smtClean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қызметтерін атқарған.</a:t>
                      </a:r>
                      <a:endParaRPr lang="en-US" sz="1200" b="0" i="1" dirty="0" smtClean="0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40000"/>
                            <a:lumOff val="60000"/>
                          </a:schemeClr>
                        </a:gs>
                        <a:gs pos="39999">
                          <a:schemeClr val="accent1">
                            <a:lumMod val="60000"/>
                            <a:lumOff val="40000"/>
                          </a:schemeClr>
                        </a:gs>
                        <a:gs pos="70000">
                          <a:schemeClr val="accent1">
                            <a:lumMod val="60000"/>
                            <a:lumOff val="40000"/>
                          </a:schemeClr>
                        </a:gs>
                        <a:gs pos="100000">
                          <a:schemeClr val="accent1">
                            <a:lumMod val="75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1991 ж. </a:t>
                      </a:r>
                      <a:r>
                        <a:rPr lang="ru-RU" sz="1200" b="1" dirty="0" err="1" smtClean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бастап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40000"/>
                            <a:lumOff val="60000"/>
                          </a:schemeClr>
                        </a:gs>
                        <a:gs pos="39999">
                          <a:schemeClr val="accent1">
                            <a:lumMod val="60000"/>
                            <a:lumOff val="40000"/>
                          </a:schemeClr>
                        </a:gs>
                        <a:gs pos="70000">
                          <a:schemeClr val="accent1">
                            <a:lumMod val="60000"/>
                            <a:lumOff val="40000"/>
                          </a:schemeClr>
                        </a:gs>
                        <a:gs pos="100000">
                          <a:schemeClr val="accent1">
                            <a:lumMod val="7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i="1" dirty="0" err="1" smtClean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ғарышқа ұшуға даярлануында</a:t>
                      </a:r>
                      <a:r>
                        <a:rPr lang="ru-RU" sz="1200" b="0" i="1" dirty="0" smtClean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. </a:t>
                      </a:r>
                      <a:r>
                        <a:rPr lang="ru-RU" sz="1200" b="0" i="1" dirty="0" err="1" smtClean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Әскери әуе күштерінде.</a:t>
                      </a:r>
                      <a:r>
                        <a:rPr lang="ru-RU" sz="1200" b="0" i="1" dirty="0" smtClean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ru-RU" sz="1200" b="0" i="1" dirty="0" err="1" smtClean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Қосалқы ғарышкер есебінде</a:t>
                      </a:r>
                      <a:r>
                        <a:rPr lang="ru-RU" sz="1200" b="0" i="1" dirty="0" smtClean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ru-RU" sz="1200" b="0" i="1" dirty="0" err="1" smtClean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екінші</a:t>
                      </a:r>
                      <a:r>
                        <a:rPr lang="ru-RU" sz="1200" b="0" i="1" dirty="0" smtClean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ru-RU" sz="1200" b="0" i="1" dirty="0" err="1" smtClean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экипаждардың мүшелігінде болған.</a:t>
                      </a:r>
                      <a:endParaRPr lang="en-US" sz="1200" b="0" i="1" dirty="0" smtClean="0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40000"/>
                            <a:lumOff val="60000"/>
                          </a:schemeClr>
                        </a:gs>
                        <a:gs pos="39999">
                          <a:schemeClr val="accent1">
                            <a:lumMod val="60000"/>
                            <a:lumOff val="40000"/>
                          </a:schemeClr>
                        </a:gs>
                        <a:gs pos="70000">
                          <a:schemeClr val="accent1">
                            <a:lumMod val="60000"/>
                            <a:lumOff val="40000"/>
                          </a:schemeClr>
                        </a:gs>
                        <a:gs pos="100000">
                          <a:schemeClr val="accent1">
                            <a:lumMod val="75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320040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2000 ж.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40000"/>
                            <a:lumOff val="60000"/>
                          </a:schemeClr>
                        </a:gs>
                        <a:gs pos="39999">
                          <a:schemeClr val="accent1">
                            <a:lumMod val="60000"/>
                            <a:lumOff val="40000"/>
                          </a:schemeClr>
                        </a:gs>
                        <a:gs pos="70000">
                          <a:schemeClr val="accent1">
                            <a:lumMod val="60000"/>
                            <a:lumOff val="40000"/>
                          </a:schemeClr>
                        </a:gs>
                        <a:gs pos="100000">
                          <a:schemeClr val="accent1">
                            <a:lumMod val="7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i="1" dirty="0" smtClean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техника </a:t>
                      </a:r>
                      <a:r>
                        <a:rPr lang="ru-RU" sz="1200" b="0" i="1" dirty="0" err="1" smtClean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ғылымдарының кандидаттық диссертациясын</a:t>
                      </a:r>
                      <a:r>
                        <a:rPr lang="ru-RU" sz="1200" b="0" i="1" dirty="0" smtClean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ru-RU" sz="1200" b="0" i="1" dirty="0" err="1" smtClean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қорғаған</a:t>
                      </a:r>
                      <a:r>
                        <a:rPr lang="ru-RU" sz="1200" b="0" i="1" dirty="0" smtClean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.</a:t>
                      </a:r>
                      <a:endParaRPr lang="en-US" sz="1200" b="0" i="1" dirty="0" smtClean="0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40000"/>
                            <a:lumOff val="60000"/>
                          </a:schemeClr>
                        </a:gs>
                        <a:gs pos="39999">
                          <a:schemeClr val="accent1">
                            <a:lumMod val="60000"/>
                            <a:lumOff val="40000"/>
                          </a:schemeClr>
                        </a:gs>
                        <a:gs pos="70000">
                          <a:schemeClr val="accent1">
                            <a:lumMod val="60000"/>
                            <a:lumOff val="40000"/>
                          </a:schemeClr>
                        </a:gs>
                        <a:gs pos="100000">
                          <a:schemeClr val="accent1">
                            <a:lumMod val="75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121920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2001—05 </a:t>
                      </a:r>
                      <a:r>
                        <a:rPr lang="ru-RU" sz="1200" b="1" dirty="0" err="1" smtClean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жж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.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40000"/>
                            <a:lumOff val="60000"/>
                          </a:schemeClr>
                        </a:gs>
                        <a:gs pos="39999">
                          <a:schemeClr val="accent1">
                            <a:lumMod val="60000"/>
                            <a:lumOff val="40000"/>
                          </a:schemeClr>
                        </a:gs>
                        <a:gs pos="70000">
                          <a:schemeClr val="accent1">
                            <a:lumMod val="60000"/>
                            <a:lumOff val="40000"/>
                          </a:schemeClr>
                        </a:gs>
                        <a:gs pos="100000">
                          <a:schemeClr val="accent1">
                            <a:lumMod val="7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i="1" dirty="0" err="1" smtClean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Ресей</a:t>
                      </a:r>
                      <a:r>
                        <a:rPr lang="ru-RU" sz="1200" b="0" i="1" dirty="0" smtClean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ru-RU" sz="1200" b="0" i="1" dirty="0" err="1" smtClean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ғарыш мекемесінде</a:t>
                      </a:r>
                      <a:r>
                        <a:rPr lang="ru-RU" sz="1200" b="0" i="1" dirty="0" smtClean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.</a:t>
                      </a:r>
                      <a:endParaRPr lang="en-US" sz="1200" b="0" i="1" dirty="0" smtClean="0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40000"/>
                            <a:lumOff val="60000"/>
                          </a:schemeClr>
                        </a:gs>
                        <a:gs pos="39999">
                          <a:schemeClr val="accent1">
                            <a:lumMod val="60000"/>
                            <a:lumOff val="40000"/>
                          </a:schemeClr>
                        </a:gs>
                        <a:gs pos="70000">
                          <a:schemeClr val="accent1">
                            <a:lumMod val="60000"/>
                            <a:lumOff val="40000"/>
                          </a:schemeClr>
                        </a:gs>
                        <a:gs pos="100000">
                          <a:schemeClr val="accent1">
                            <a:lumMod val="75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43840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2005 ж.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40000"/>
                            <a:lumOff val="60000"/>
                          </a:schemeClr>
                        </a:gs>
                        <a:gs pos="39999">
                          <a:schemeClr val="accent1">
                            <a:lumMod val="60000"/>
                            <a:lumOff val="40000"/>
                          </a:schemeClr>
                        </a:gs>
                        <a:gs pos="70000">
                          <a:schemeClr val="accent1">
                            <a:lumMod val="60000"/>
                            <a:lumOff val="40000"/>
                          </a:schemeClr>
                        </a:gs>
                        <a:gs pos="100000">
                          <a:schemeClr val="accent1">
                            <a:lumMod val="7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i="1" dirty="0" err="1" smtClean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«Бәйтерек» акционерлік</a:t>
                      </a:r>
                      <a:r>
                        <a:rPr lang="ru-RU" sz="1200" b="0" i="1" dirty="0" smtClean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ru-RU" sz="1200" b="0" i="1" dirty="0" err="1" smtClean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қоғамының (Қазақстан-Ресей бірлескен</a:t>
                      </a:r>
                      <a:r>
                        <a:rPr lang="ru-RU" sz="1200" b="0" i="1" dirty="0" smtClean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ru-RU" sz="1200" b="0" i="1" dirty="0" err="1" smtClean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кәсіпорны</a:t>
                      </a:r>
                      <a:r>
                        <a:rPr lang="ru-RU" sz="1200" b="0" i="1" dirty="0" smtClean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) Бас директоры.</a:t>
                      </a:r>
                      <a:endParaRPr lang="en-US" sz="1200" b="0" i="1" dirty="0" smtClean="0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40000"/>
                            <a:lumOff val="60000"/>
                          </a:schemeClr>
                        </a:gs>
                        <a:gs pos="39999">
                          <a:schemeClr val="accent1">
                            <a:lumMod val="60000"/>
                            <a:lumOff val="40000"/>
                          </a:schemeClr>
                        </a:gs>
                        <a:gs pos="70000">
                          <a:schemeClr val="accent1">
                            <a:lumMod val="60000"/>
                            <a:lumOff val="40000"/>
                          </a:schemeClr>
                        </a:gs>
                        <a:gs pos="100000">
                          <a:schemeClr val="accent1">
                            <a:lumMod val="75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2007 ж. </a:t>
                      </a:r>
                      <a:r>
                        <a:rPr lang="ru-RU" sz="1200" b="1" dirty="0" err="1" smtClean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ақпан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40000"/>
                            <a:lumOff val="60000"/>
                          </a:schemeClr>
                        </a:gs>
                        <a:gs pos="39999">
                          <a:schemeClr val="accent1">
                            <a:lumMod val="60000"/>
                            <a:lumOff val="40000"/>
                          </a:schemeClr>
                        </a:gs>
                        <a:gs pos="70000">
                          <a:schemeClr val="accent1">
                            <a:lumMod val="60000"/>
                            <a:lumOff val="40000"/>
                          </a:schemeClr>
                        </a:gs>
                        <a:gs pos="100000">
                          <a:schemeClr val="accent1">
                            <a:lumMod val="7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i="1" dirty="0" err="1" smtClean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Қазақстанның әуе-ғарыш агенттігінің </a:t>
                      </a:r>
                      <a:r>
                        <a:rPr lang="ru-RU" sz="1200" b="0" i="1" dirty="0" smtClean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директоры.</a:t>
                      </a:r>
                      <a:endParaRPr lang="en-US" sz="1200" b="0" i="1" dirty="0" smtClean="0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40000"/>
                            <a:lumOff val="60000"/>
                          </a:schemeClr>
                        </a:gs>
                        <a:gs pos="39999">
                          <a:schemeClr val="accent1">
                            <a:lumMod val="60000"/>
                            <a:lumOff val="40000"/>
                          </a:schemeClr>
                        </a:gs>
                        <a:gs pos="70000">
                          <a:schemeClr val="accent1">
                            <a:lumMod val="60000"/>
                            <a:lumOff val="40000"/>
                          </a:schemeClr>
                        </a:gs>
                        <a:gs pos="100000">
                          <a:schemeClr val="accent1">
                            <a:lumMod val="75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2007 ж. </a:t>
                      </a:r>
                      <a:r>
                        <a:rPr lang="ru-RU" sz="1200" b="1" dirty="0" err="1" smtClean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сәуірдің 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11-інден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40000"/>
                            <a:lumOff val="60000"/>
                          </a:schemeClr>
                        </a:gs>
                        <a:gs pos="39999">
                          <a:schemeClr val="accent1">
                            <a:lumMod val="60000"/>
                            <a:lumOff val="40000"/>
                          </a:schemeClr>
                        </a:gs>
                        <a:gs pos="70000">
                          <a:schemeClr val="accent1">
                            <a:lumMod val="60000"/>
                            <a:lumOff val="40000"/>
                          </a:schemeClr>
                        </a:gs>
                        <a:gs pos="100000">
                          <a:schemeClr val="accent1">
                            <a:lumMod val="7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i="1" dirty="0" err="1" smtClean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Қазақстанның ұлттық ғарыш агенттігінің төрағасы.</a:t>
                      </a:r>
                      <a:endParaRPr lang="en-US" sz="1200" b="0" i="1" dirty="0" smtClean="0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40000"/>
                            <a:lumOff val="60000"/>
                          </a:schemeClr>
                        </a:gs>
                        <a:gs pos="39999">
                          <a:schemeClr val="accent1">
                            <a:lumMod val="60000"/>
                            <a:lumOff val="40000"/>
                          </a:schemeClr>
                        </a:gs>
                        <a:gs pos="70000">
                          <a:schemeClr val="accent1">
                            <a:lumMod val="60000"/>
                            <a:lumOff val="40000"/>
                          </a:schemeClr>
                        </a:gs>
                        <a:gs pos="100000">
                          <a:schemeClr val="accent1">
                            <a:lumMod val="75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2844" y="0"/>
            <a:ext cx="48097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k-KZ" sz="5400" b="1" i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Марапаттар</a:t>
            </a:r>
            <a:endParaRPr lang="ru-RU" sz="5400" b="1" i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4282" y="4643446"/>
            <a:ext cx="6500858" cy="203132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 err="1" smtClean="0">
                <a:latin typeface="Calibri" pitchFamily="34" charset="0"/>
                <a:cs typeface="Calibri" pitchFamily="34" charset="0"/>
              </a:rPr>
              <a:t>Талғат Мұсабаев Қазақстан Республикасының</a:t>
            </a:r>
            <a:r>
              <a:rPr lang="ru-RU" b="1" dirty="0" err="1" smtClean="0">
                <a:latin typeface="Calibri" pitchFamily="34" charset="0"/>
                <a:cs typeface="Calibri" pitchFamily="34" charset="0"/>
              </a:rPr>
              <a:t> «Халық қаһарманы»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және Ресей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Федерациясының 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Батыры, </a:t>
            </a:r>
            <a:r>
              <a:rPr lang="ru-RU" b="1" dirty="0" smtClean="0">
                <a:latin typeface="Calibri" pitchFamily="34" charset="0"/>
                <a:cs typeface="Calibri" pitchFamily="34" charset="0"/>
              </a:rPr>
              <a:t>«</a:t>
            </a:r>
            <a:r>
              <a:rPr lang="ru-RU" b="1" dirty="0" err="1" smtClean="0">
                <a:latin typeface="Calibri" pitchFamily="34" charset="0"/>
                <a:cs typeface="Calibri" pitchFamily="34" charset="0"/>
              </a:rPr>
              <a:t>Отан</a:t>
            </a:r>
            <a:r>
              <a:rPr lang="ru-RU" b="1" dirty="0" smtClean="0">
                <a:latin typeface="Calibri" pitchFamily="34" charset="0"/>
                <a:cs typeface="Calibri" pitchFamily="34" charset="0"/>
              </a:rPr>
              <a:t>»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ru-RU" b="1" dirty="0" err="1" smtClean="0">
                <a:latin typeface="Calibri" pitchFamily="34" charset="0"/>
                <a:cs typeface="Calibri" pitchFamily="34" charset="0"/>
              </a:rPr>
              <a:t>«Халықтар достығы»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, 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3-дәрежелі </a:t>
            </a:r>
            <a:r>
              <a:rPr lang="ru-RU" b="1" dirty="0" smtClean="0">
                <a:latin typeface="Calibri" pitchFamily="34" charset="0"/>
                <a:cs typeface="Calibri" pitchFamily="34" charset="0"/>
              </a:rPr>
              <a:t>«За заслуги перед Отечеством»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(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Ресей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)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ордендерімен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NASA-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ның </a:t>
            </a:r>
            <a:r>
              <a:rPr lang="ru-RU" b="1" dirty="0" err="1" smtClean="0">
                <a:latin typeface="Calibri" pitchFamily="34" charset="0"/>
                <a:cs typeface="Calibri" pitchFamily="34" charset="0"/>
              </a:rPr>
              <a:t>«Ғарышқа ұшқаны үшін»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медалімен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марапатталды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. 2000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жылдан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Ю.А.Гагарин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атындағы Ғарышкерлер дайындау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орталығының 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топ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командирі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.</a:t>
            </a:r>
            <a:endParaRPr lang="ru-RU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746872">
            <a:off x="5271661" y="546636"/>
            <a:ext cx="3325192" cy="221457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grpSp>
        <p:nvGrpSpPr>
          <p:cNvPr id="9" name="Группа 8"/>
          <p:cNvGrpSpPr/>
          <p:nvPr/>
        </p:nvGrpSpPr>
        <p:grpSpPr>
          <a:xfrm>
            <a:off x="214282" y="1714488"/>
            <a:ext cx="4377524" cy="2152650"/>
            <a:chOff x="214282" y="1428736"/>
            <a:chExt cx="4377524" cy="2152650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714480" y="1428736"/>
              <a:ext cx="1428750" cy="2152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14282" y="1428736"/>
              <a:ext cx="1089456" cy="21193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4100" name="Picture 4"/>
            <p:cNvPicPr>
              <a:picLocks noChangeAspect="1" noChangeArrowheads="1"/>
            </p:cNvPicPr>
            <p:nvPr/>
          </p:nvPicPr>
          <p:blipFill>
            <a:blip r:embed="rId6">
              <a:duotone>
                <a:prstClr val="black"/>
                <a:srgbClr val="D9C3A5">
                  <a:tint val="50000"/>
                  <a:satMod val="180000"/>
                </a:srgbClr>
              </a:duotone>
            </a:blip>
            <a:srcRect/>
            <a:stretch>
              <a:fillRect/>
            </a:stretch>
          </p:blipFill>
          <p:spPr bwMode="auto">
            <a:xfrm>
              <a:off x="3500430" y="1428736"/>
              <a:ext cx="1091376" cy="21526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142844" y="214290"/>
            <a:ext cx="5357850" cy="4282330"/>
            <a:chOff x="142844" y="214290"/>
            <a:chExt cx="5357850" cy="4282330"/>
          </a:xfrm>
        </p:grpSpPr>
        <p:sp>
          <p:nvSpPr>
            <p:cNvPr id="4" name="TextBox 3"/>
            <p:cNvSpPr txBox="1"/>
            <p:nvPr/>
          </p:nvSpPr>
          <p:spPr>
            <a:xfrm>
              <a:off x="142844" y="214290"/>
              <a:ext cx="5357850" cy="646331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ru-RU" b="1" dirty="0" err="1" smtClean="0">
                  <a:latin typeface="Calibri" pitchFamily="34" charset="0"/>
                  <a:cs typeface="Calibri" pitchFamily="34" charset="0"/>
                </a:rPr>
                <a:t>Әскери атағы </a:t>
              </a:r>
              <a:r>
                <a:rPr lang="ru-RU" dirty="0" smtClean="0">
                  <a:latin typeface="Calibri" pitchFamily="34" charset="0"/>
                  <a:cs typeface="Calibri" pitchFamily="34" charset="0"/>
                </a:rPr>
                <a:t>- </a:t>
              </a:r>
              <a:r>
                <a:rPr lang="ru-RU" dirty="0" err="1" smtClean="0">
                  <a:latin typeface="Calibri" pitchFamily="34" charset="0"/>
                  <a:cs typeface="Calibri" pitchFamily="34" charset="0"/>
                </a:rPr>
                <a:t>запастағы </a:t>
              </a:r>
              <a:r>
                <a:rPr lang="ru-RU" dirty="0" smtClean="0">
                  <a:latin typeface="Calibri" pitchFamily="34" charset="0"/>
                  <a:cs typeface="Calibri" pitchFamily="34" charset="0"/>
                </a:rPr>
                <a:t>РФ ӘӘК генерал-майоры, ҚР авиация генерал-лейтенанты (2007 </a:t>
              </a:r>
              <a:r>
                <a:rPr lang="ru-RU" dirty="0" err="1" smtClean="0">
                  <a:latin typeface="Calibri" pitchFamily="34" charset="0"/>
                  <a:cs typeface="Calibri" pitchFamily="34" charset="0"/>
                </a:rPr>
                <a:t>жылдан</a:t>
              </a:r>
              <a:r>
                <a:rPr lang="ru-RU" dirty="0" smtClean="0">
                  <a:latin typeface="Calibri" pitchFamily="34" charset="0"/>
                  <a:cs typeface="Calibri" pitchFamily="34" charset="0"/>
                </a:rPr>
                <a:t>).</a:t>
              </a:r>
              <a:endParaRPr lang="ru-RU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42844" y="928670"/>
              <a:ext cx="5357850" cy="369332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ru-RU" b="1" dirty="0" err="1" smtClean="0">
                  <a:latin typeface="Calibri" pitchFamily="34" charset="0"/>
                  <a:cs typeface="Calibri" pitchFamily="34" charset="0"/>
                </a:rPr>
                <a:t>Хоббиі</a:t>
              </a:r>
              <a:r>
                <a:rPr lang="ru-RU" dirty="0" smtClean="0">
                  <a:latin typeface="Calibri" pitchFamily="34" charset="0"/>
                  <a:cs typeface="Calibri" pitchFamily="34" charset="0"/>
                </a:rPr>
                <a:t> - </a:t>
              </a:r>
              <a:r>
                <a:rPr lang="ru-RU" dirty="0" err="1" smtClean="0">
                  <a:latin typeface="Calibri" pitchFamily="34" charset="0"/>
                  <a:cs typeface="Calibri" pitchFamily="34" charset="0"/>
                </a:rPr>
                <a:t>фортепианода</a:t>
              </a:r>
              <a:r>
                <a:rPr lang="ru-RU" dirty="0" smtClean="0">
                  <a:latin typeface="Calibri" pitchFamily="34" charset="0"/>
                  <a:cs typeface="Calibri" pitchFamily="34" charset="0"/>
                </a:rPr>
                <a:t>, </a:t>
              </a:r>
              <a:r>
                <a:rPr lang="ru-RU" dirty="0" err="1" smtClean="0">
                  <a:latin typeface="Calibri" pitchFamily="34" charset="0"/>
                  <a:cs typeface="Calibri" pitchFamily="34" charset="0"/>
                </a:rPr>
                <a:t>гитарада</a:t>
              </a:r>
              <a:r>
                <a:rPr lang="ru-RU" dirty="0" smtClean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ru-RU" dirty="0" err="1" smtClean="0">
                  <a:latin typeface="Calibri" pitchFamily="34" charset="0"/>
                  <a:cs typeface="Calibri" pitchFamily="34" charset="0"/>
                </a:rPr>
                <a:t>ойнау</a:t>
              </a:r>
              <a:r>
                <a:rPr lang="ru-RU" dirty="0" smtClean="0">
                  <a:latin typeface="Calibri" pitchFamily="34" charset="0"/>
                  <a:cs typeface="Calibri" pitchFamily="34" charset="0"/>
                </a:rPr>
                <a:t>, </a:t>
              </a:r>
              <a:r>
                <a:rPr lang="ru-RU" dirty="0" err="1" smtClean="0">
                  <a:latin typeface="Calibri" pitchFamily="34" charset="0"/>
                  <a:cs typeface="Calibri" pitchFamily="34" charset="0"/>
                </a:rPr>
                <a:t>ән айту</a:t>
              </a:r>
              <a:r>
                <a:rPr lang="ru-RU" dirty="0" smtClean="0">
                  <a:latin typeface="Calibri" pitchFamily="34" charset="0"/>
                  <a:cs typeface="Calibri" pitchFamily="34" charset="0"/>
                </a:rPr>
                <a:t>.</a:t>
              </a:r>
              <a:endParaRPr lang="ru-RU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42844" y="1357299"/>
              <a:ext cx="5357850" cy="3139321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ru-RU" b="1" dirty="0" err="1" smtClean="0">
                  <a:latin typeface="Calibri" pitchFamily="34" charset="0"/>
                  <a:cs typeface="Calibri" pitchFamily="34" charset="0"/>
                </a:rPr>
                <a:t>Жанұя жағдайы</a:t>
              </a:r>
              <a:r>
                <a:rPr lang="en-US" b="1" dirty="0">
                  <a:latin typeface="Calibri" pitchFamily="34" charset="0"/>
                  <a:cs typeface="Calibri" pitchFamily="34" charset="0"/>
                </a:rPr>
                <a:t>:</a:t>
              </a:r>
              <a:endParaRPr lang="ru-RU" b="1" dirty="0" smtClean="0">
                <a:latin typeface="Calibri" pitchFamily="34" charset="0"/>
                <a:cs typeface="Calibri" pitchFamily="34" charset="0"/>
              </a:endParaRPr>
            </a:p>
            <a:p>
              <a:endParaRPr lang="ru-RU" dirty="0" smtClean="0">
                <a:latin typeface="Calibri" pitchFamily="34" charset="0"/>
                <a:cs typeface="Calibri" pitchFamily="34" charset="0"/>
              </a:endParaRPr>
            </a:p>
            <a:p>
              <a:r>
                <a:rPr lang="ru-RU" dirty="0" err="1" smtClean="0">
                  <a:latin typeface="Calibri" pitchFamily="34" charset="0"/>
                  <a:cs typeface="Calibri" pitchFamily="34" charset="0"/>
                </a:rPr>
                <a:t>Зайыбы</a:t>
              </a:r>
              <a:r>
                <a:rPr lang="ru-RU" dirty="0" smtClean="0">
                  <a:latin typeface="Calibri" pitchFamily="34" charset="0"/>
                  <a:cs typeface="Calibri" pitchFamily="34" charset="0"/>
                </a:rPr>
                <a:t> — </a:t>
              </a:r>
              <a:r>
                <a:rPr lang="ru-RU" dirty="0" err="1" smtClean="0">
                  <a:latin typeface="Calibri" pitchFamily="34" charset="0"/>
                  <a:cs typeface="Calibri" pitchFamily="34" charset="0"/>
                </a:rPr>
                <a:t>Мұсабаева </a:t>
              </a:r>
              <a:r>
                <a:rPr lang="ru-RU" dirty="0" smtClean="0">
                  <a:latin typeface="Calibri" pitchFamily="34" charset="0"/>
                  <a:cs typeface="Calibri" pitchFamily="34" charset="0"/>
                </a:rPr>
                <a:t>(Лацис), Виктория </a:t>
              </a:r>
              <a:r>
                <a:rPr lang="ru-RU" dirty="0" err="1" smtClean="0">
                  <a:latin typeface="Calibri" pitchFamily="34" charset="0"/>
                  <a:cs typeface="Calibri" pitchFamily="34" charset="0"/>
                </a:rPr>
                <a:t>Вольдемаровна</a:t>
              </a:r>
              <a:r>
                <a:rPr lang="ru-RU" dirty="0" smtClean="0">
                  <a:latin typeface="Calibri" pitchFamily="34" charset="0"/>
                  <a:cs typeface="Calibri" pitchFamily="34" charset="0"/>
                </a:rPr>
                <a:t>, 1952 ж. </a:t>
              </a:r>
              <a:r>
                <a:rPr lang="ru-RU" dirty="0" err="1" smtClean="0">
                  <a:latin typeface="Calibri" pitchFamily="34" charset="0"/>
                  <a:cs typeface="Calibri" pitchFamily="34" charset="0"/>
                </a:rPr>
                <a:t>туған, </a:t>
              </a:r>
              <a:r>
                <a:rPr lang="ru-RU" dirty="0" smtClean="0">
                  <a:latin typeface="Calibri" pitchFamily="34" charset="0"/>
                  <a:cs typeface="Calibri" pitchFamily="34" charset="0"/>
                </a:rPr>
                <a:t>стоматология </a:t>
              </a:r>
              <a:r>
                <a:rPr lang="ru-RU" dirty="0" err="1" smtClean="0">
                  <a:latin typeface="Calibri" pitchFamily="34" charset="0"/>
                  <a:cs typeface="Calibri" pitchFamily="34" charset="0"/>
                </a:rPr>
                <a:t>дәрігері</a:t>
              </a:r>
              <a:r>
                <a:rPr lang="ru-RU" dirty="0" smtClean="0">
                  <a:latin typeface="Calibri" pitchFamily="34" charset="0"/>
                  <a:cs typeface="Calibri" pitchFamily="34" charset="0"/>
                </a:rPr>
                <a:t>.</a:t>
              </a:r>
            </a:p>
            <a:p>
              <a:endParaRPr lang="ru-RU" dirty="0" smtClean="0">
                <a:latin typeface="Calibri" pitchFamily="34" charset="0"/>
                <a:cs typeface="Calibri" pitchFamily="34" charset="0"/>
              </a:endParaRPr>
            </a:p>
            <a:p>
              <a:r>
                <a:rPr lang="ru-RU" dirty="0" err="1" smtClean="0">
                  <a:latin typeface="Calibri" pitchFamily="34" charset="0"/>
                  <a:cs typeface="Calibri" pitchFamily="34" charset="0"/>
                </a:rPr>
                <a:t>Баласы</a:t>
              </a:r>
              <a:r>
                <a:rPr lang="ru-RU" dirty="0" smtClean="0">
                  <a:latin typeface="Calibri" pitchFamily="34" charset="0"/>
                  <a:cs typeface="Calibri" pitchFamily="34" charset="0"/>
                </a:rPr>
                <a:t> — </a:t>
              </a:r>
              <a:r>
                <a:rPr lang="ru-RU" dirty="0" err="1" smtClean="0">
                  <a:latin typeface="Calibri" pitchFamily="34" charset="0"/>
                  <a:cs typeface="Calibri" pitchFamily="34" charset="0"/>
                </a:rPr>
                <a:t>Мұсабаев, Данияр</a:t>
              </a:r>
              <a:r>
                <a:rPr lang="ru-RU" dirty="0" smtClean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ru-RU" dirty="0" err="1" smtClean="0">
                  <a:latin typeface="Calibri" pitchFamily="34" charset="0"/>
                  <a:cs typeface="Calibri" pitchFamily="34" charset="0"/>
                </a:rPr>
                <a:t>Талғатұлы, </a:t>
              </a:r>
              <a:r>
                <a:rPr lang="ru-RU" dirty="0" smtClean="0">
                  <a:latin typeface="Calibri" pitchFamily="34" charset="0"/>
                  <a:cs typeface="Calibri" pitchFamily="34" charset="0"/>
                </a:rPr>
                <a:t>1975 ж. </a:t>
              </a:r>
              <a:r>
                <a:rPr lang="ru-RU" dirty="0" err="1" smtClean="0">
                  <a:latin typeface="Calibri" pitchFamily="34" charset="0"/>
                  <a:cs typeface="Calibri" pitchFamily="34" charset="0"/>
                </a:rPr>
                <a:t>туған, Қазақстанның </a:t>
              </a:r>
              <a:r>
                <a:rPr lang="ru-RU" dirty="0" smtClean="0">
                  <a:latin typeface="Calibri" pitchFamily="34" charset="0"/>
                  <a:cs typeface="Calibri" pitchFamily="34" charset="0"/>
                </a:rPr>
                <a:t>ІІМ </a:t>
              </a:r>
              <a:r>
                <a:rPr lang="ru-RU" dirty="0" err="1" smtClean="0">
                  <a:latin typeface="Calibri" pitchFamily="34" charset="0"/>
                  <a:cs typeface="Calibri" pitchFamily="34" charset="0"/>
                </a:rPr>
                <a:t>әскери қызметкері</a:t>
              </a:r>
              <a:r>
                <a:rPr lang="ru-RU" dirty="0" smtClean="0">
                  <a:latin typeface="Calibri" pitchFamily="34" charset="0"/>
                  <a:cs typeface="Calibri" pitchFamily="34" charset="0"/>
                </a:rPr>
                <a:t>.</a:t>
              </a:r>
            </a:p>
            <a:p>
              <a:endParaRPr lang="ru-RU" dirty="0" smtClean="0">
                <a:latin typeface="Calibri" pitchFamily="34" charset="0"/>
                <a:cs typeface="Calibri" pitchFamily="34" charset="0"/>
              </a:endParaRPr>
            </a:p>
            <a:p>
              <a:r>
                <a:rPr lang="ru-RU" dirty="0" err="1" smtClean="0">
                  <a:latin typeface="Calibri" pitchFamily="34" charset="0"/>
                  <a:cs typeface="Calibri" pitchFamily="34" charset="0"/>
                </a:rPr>
                <a:t>Қызы </a:t>
              </a:r>
              <a:r>
                <a:rPr lang="ru-RU" dirty="0" smtClean="0">
                  <a:latin typeface="Calibri" pitchFamily="34" charset="0"/>
                  <a:cs typeface="Calibri" pitchFamily="34" charset="0"/>
                </a:rPr>
                <a:t>— </a:t>
              </a:r>
              <a:r>
                <a:rPr lang="ru-RU" dirty="0" err="1" smtClean="0">
                  <a:latin typeface="Calibri" pitchFamily="34" charset="0"/>
                  <a:cs typeface="Calibri" pitchFamily="34" charset="0"/>
                </a:rPr>
                <a:t>Мұсабаева, Кәмилә Талғатқызы, </a:t>
              </a:r>
              <a:r>
                <a:rPr lang="ru-RU" dirty="0" smtClean="0">
                  <a:latin typeface="Calibri" pitchFamily="34" charset="0"/>
                  <a:cs typeface="Calibri" pitchFamily="34" charset="0"/>
                </a:rPr>
                <a:t>1981 ж. </a:t>
              </a:r>
              <a:r>
                <a:rPr lang="ru-RU" dirty="0" err="1" smtClean="0">
                  <a:latin typeface="Calibri" pitchFamily="34" charset="0"/>
                  <a:cs typeface="Calibri" pitchFamily="34" charset="0"/>
                </a:rPr>
                <a:t>туған.</a:t>
              </a:r>
              <a:endParaRPr lang="ru-RU" dirty="0">
                <a:latin typeface="Calibri" pitchFamily="34" charset="0"/>
                <a:cs typeface="Calibri" pitchFamily="34" charset="0"/>
              </a:endParaRPr>
            </a:p>
          </p:txBody>
        </p:sp>
      </p:grp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8" y="571480"/>
            <a:ext cx="3126176" cy="2286016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4714884"/>
            <a:ext cx="2786082" cy="168513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15074" y="3429000"/>
            <a:ext cx="2286016" cy="3051949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Обычная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361</Words>
  <Application>Microsoft Office PowerPoint</Application>
  <PresentationFormat>Экран (4:3)</PresentationFormat>
  <Paragraphs>59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5</vt:i4>
      </vt:variant>
    </vt:vector>
  </HeadingPairs>
  <TitlesOfParts>
    <vt:vector size="7" baseType="lpstr">
      <vt:lpstr>Тема Office</vt:lpstr>
      <vt:lpstr>Техническая</vt:lpstr>
      <vt:lpstr>Слайд 1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6</cp:revision>
  <dcterms:created xsi:type="dcterms:W3CDTF">2013-03-19T15:58:26Z</dcterms:created>
  <dcterms:modified xsi:type="dcterms:W3CDTF">2013-03-19T16:56:42Z</dcterms:modified>
</cp:coreProperties>
</file>