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408BCD-6D2C-4564-857E-E5172E3FF09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60ADBF-FE27-4757-A710-A7E081B9B7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gif"/><Relationship Id="rId7" Type="http://schemas.openxmlformats.org/officeDocument/2006/relationships/slide" Target="slide1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er\Desktop\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9525"/>
            <a:ext cx="9158288" cy="68786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57224" y="142852"/>
            <a:ext cx="76438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Andalus" pitchFamily="18" charset="-78"/>
              </a:rPr>
              <a:t>Природные памятники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Andalus" pitchFamily="18" charset="-7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457890"/>
            <a:ext cx="1337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Mugalim.Ru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31600"/>
            <a:ext cx="64780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Природные памятники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Казахстана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303455"/>
            <a:ext cx="91440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Государственный памятник природы  РК</a:t>
            </a:r>
            <a:r>
              <a:rPr lang="ru-RU" sz="2000" dirty="0" smtClean="0">
                <a:latin typeface="Monotype Corsiva" pitchFamily="66" charset="0"/>
              </a:rPr>
              <a:t>— особо охраняемая природная территория, включающая отдельные уникальные, невосполнимые, ценные в экологическом, научном, культурном и эстетическом отношении природные комплексы, а также объекты естественного и искусственного происхождения, отнесенные к объектам государственного природно-заповедного фонда.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В Казахстане на сегодняшний день имеется 26 памятников природы республиканского значения. Некоторые из них</a:t>
            </a:r>
            <a:r>
              <a:rPr lang="en-US" sz="2000" dirty="0" smtClean="0">
                <a:latin typeface="Monotype Corsiva" pitchFamily="66" charset="0"/>
              </a:rPr>
              <a:t>: </a:t>
            </a:r>
            <a:r>
              <a:rPr lang="ru-RU" sz="2000" b="1" dirty="0" smtClean="0">
                <a:latin typeface="Monotype Corsiva" pitchFamily="66" charset="0"/>
              </a:rPr>
              <a:t>Зелёный мыс, Сосновый бор, Поющие барханы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-24"/>
            <a:ext cx="4705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Поющие барханы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42852"/>
            <a:ext cx="1717633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1779687"/>
            <a:ext cx="9144000" cy="5078313"/>
          </a:xfrm>
          <a:prstGeom prst="rect">
            <a:avLst/>
          </a:prstGeom>
          <a:gradFill>
            <a:gsLst>
              <a:gs pos="0">
                <a:schemeClr val="accent4">
                  <a:tint val="73000"/>
                  <a:satMod val="150000"/>
                  <a:alpha val="40000"/>
                </a:schemeClr>
              </a:gs>
              <a:gs pos="25000">
                <a:schemeClr val="accent4">
                  <a:tint val="96000"/>
                  <a:shade val="80000"/>
                  <a:satMod val="105000"/>
                  <a:alpha val="40000"/>
                </a:schemeClr>
              </a:gs>
              <a:gs pos="38000">
                <a:schemeClr val="accent4">
                  <a:tint val="96000"/>
                  <a:shade val="59000"/>
                  <a:satMod val="120000"/>
                  <a:alpha val="40000"/>
                </a:schemeClr>
              </a:gs>
              <a:gs pos="55000">
                <a:schemeClr val="accent4">
                  <a:shade val="57000"/>
                  <a:satMod val="120000"/>
                  <a:alpha val="40000"/>
                </a:schemeClr>
              </a:gs>
              <a:gs pos="80000">
                <a:schemeClr val="accent4">
                  <a:shade val="56000"/>
                  <a:satMod val="145000"/>
                  <a:alpha val="40000"/>
                </a:schemeClr>
              </a:gs>
              <a:gs pos="88000">
                <a:schemeClr val="accent4">
                  <a:shade val="63000"/>
                  <a:satMod val="160000"/>
                  <a:alpha val="40000"/>
                </a:schemeClr>
              </a:gs>
              <a:gs pos="100000">
                <a:schemeClr val="accent4">
                  <a:tint val="99555"/>
                  <a:satMod val="155000"/>
                  <a:alpha val="4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Поющий бархан </a:t>
            </a:r>
            <a:r>
              <a:rPr lang="ru-RU" dirty="0" smtClean="0">
                <a:latin typeface="Monotype Corsiva" pitchFamily="66" charset="0"/>
              </a:rPr>
              <a:t>- гора из песка светлых тонов, имеет длину до 3 км и высоту 150 м. Бархан расположен в коридоре между гребнями </a:t>
            </a:r>
            <a:r>
              <a:rPr lang="ru-RU" dirty="0" err="1" smtClean="0">
                <a:latin typeface="Monotype Corsiva" pitchFamily="66" charset="0"/>
              </a:rPr>
              <a:t>Джунгарского</a:t>
            </a:r>
            <a:r>
              <a:rPr lang="ru-RU" dirty="0" smtClean="0">
                <a:latin typeface="Monotype Corsiva" pitchFamily="66" charset="0"/>
              </a:rPr>
              <a:t> Алатау — Большого и Малого Калканов на территории национального парка </a:t>
            </a:r>
            <a:r>
              <a:rPr lang="ru-RU" dirty="0" err="1" smtClean="0">
                <a:latin typeface="Monotype Corsiva" pitchFamily="66" charset="0"/>
              </a:rPr>
              <a:t>Алтын-Эмель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Алматинской</a:t>
            </a:r>
            <a:r>
              <a:rPr lang="ru-RU" dirty="0" smtClean="0">
                <a:latin typeface="Monotype Corsiva" pitchFamily="66" charset="0"/>
              </a:rPr>
              <a:t> области Казахстана, в 182 км к северо-востоку от Алма-Аты. Поющий бархан - феномен природы, знаменит тем, что в сухую погоду пески издают звук, похожий на мелодию органа.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Бархан образовался в результате выдувания песков с отмелей реки Или. В данной части долины реки Или дует сильный ветер, который поднимает с речных отмелей тучи песчаной пыли. У Большого и Малого Калканов, стоящих под небольшим углом друг к другу, ветер встречает препятствие и, ослабев, оставляет песок. Так, за многие тысячелетия, выросла громадная песчаная гора. Бархан не кочует по равнине, несмотря на зыбкость песка и сильные ветры, а остаётся на месте вот уже несколько тысячелетий.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Причиной звучания песка является трение песчинок при его движении (ветер, хождение по нему и т. п.). Чем больше движущаяся масса песка, тем выразительнее звук — от слабого писка до мелодии органа и даже грохота. Издаёт звуки лишь сухая песчаная масса.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Бархан вошёл в </a:t>
            </a:r>
            <a:r>
              <a:rPr lang="ru-RU" dirty="0" err="1" smtClean="0">
                <a:latin typeface="Monotype Corsiva" pitchFamily="66" charset="0"/>
              </a:rPr>
              <a:t>шортлист</a:t>
            </a:r>
            <a:r>
              <a:rPr lang="ru-RU" dirty="0" smtClean="0">
                <a:latin typeface="Monotype Corsiva" pitchFamily="66" charset="0"/>
              </a:rPr>
              <a:t> Семи новых чудес природы.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6941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Заключительные вопросы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72866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1. Если к памятникам природы относят территории значительных размеров - леса, горные хребты, участки побережий и долин, они называются…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00240"/>
            <a:ext cx="37862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2. Какие вы знаете памятники природы?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68355"/>
            <a:ext cx="39290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3. Назовите типы природных памятников.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143248"/>
            <a:ext cx="72866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4. На сегодняшний день сколько природных памятников имеется в Казахстане? Назовите некоторые из них.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929066"/>
            <a:ext cx="59293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5. Что за памятник природы изображен ниже? Где он находится?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429132"/>
            <a:ext cx="3143240" cy="23574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714356"/>
            <a:ext cx="1561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План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C:\Users\User\Desktop\ecologie_thum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214818"/>
            <a:ext cx="2882193" cy="2643182"/>
          </a:xfrm>
          <a:prstGeom prst="rect">
            <a:avLst/>
          </a:prstGeom>
          <a:noFill/>
        </p:spPr>
      </p:pic>
      <p:sp>
        <p:nvSpPr>
          <p:cNvPr id="8" name="TextBox 7">
            <a:hlinkClick r:id="" action="ppaction://hlinkshowjump?jump=nextslide"/>
            <a:hlinkHover r:id="" action="ppaction://noaction" highlightClick="1"/>
          </p:cNvPr>
          <p:cNvSpPr txBox="1"/>
          <p:nvPr/>
        </p:nvSpPr>
        <p:spPr>
          <a:xfrm>
            <a:off x="785786" y="1643050"/>
            <a:ext cx="290656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Природные памятники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TextBox 8">
            <a:hlinkClick r:id="rId4" action="ppaction://hlinksldjump"/>
            <a:hlinkHover r:id="" action="ppaction://noaction" highlightClick="1"/>
          </p:cNvPr>
          <p:cNvSpPr txBox="1"/>
          <p:nvPr/>
        </p:nvSpPr>
        <p:spPr>
          <a:xfrm>
            <a:off x="785786" y="2214554"/>
            <a:ext cx="201208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Классификация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TextBox 9">
            <a:hlinkClick r:id="rId5" action="ppaction://hlinksldjump"/>
            <a:hlinkHover r:id="" action="ppaction://noaction" highlightClick="1"/>
          </p:cNvPr>
          <p:cNvSpPr txBox="1"/>
          <p:nvPr/>
        </p:nvSpPr>
        <p:spPr>
          <a:xfrm>
            <a:off x="785786" y="2786058"/>
            <a:ext cx="270458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Река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Азат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в Армении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TextBox 10">
            <a:hlinkClick r:id="rId6" action="ppaction://hlinksldjump"/>
            <a:hlinkHover r:id="" action="ppaction://noaction" highlightClick="1"/>
          </p:cNvPr>
          <p:cNvSpPr txBox="1"/>
          <p:nvPr/>
        </p:nvSpPr>
        <p:spPr>
          <a:xfrm>
            <a:off x="785786" y="3357562"/>
            <a:ext cx="29466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Долина Смерти в США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TextBox 11">
            <a:hlinkClick r:id="rId7" action="ppaction://hlinksldjump"/>
            <a:hlinkHover r:id="" action="ppaction://noaction" highlightClick="1"/>
          </p:cNvPr>
          <p:cNvSpPr txBox="1"/>
          <p:nvPr/>
        </p:nvSpPr>
        <p:spPr>
          <a:xfrm>
            <a:off x="785786" y="3929066"/>
            <a:ext cx="413286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Памятники природы Казахстана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TextBox 12">
            <a:hlinkClick r:id="rId8" action="ppaction://hlinksldjump"/>
            <a:hlinkHover r:id="" action="ppaction://noaction" highlightClick="1"/>
          </p:cNvPr>
          <p:cNvSpPr txBox="1"/>
          <p:nvPr/>
        </p:nvSpPr>
        <p:spPr>
          <a:xfrm>
            <a:off x="796327" y="4500570"/>
            <a:ext cx="21916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Поющие барханы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TextBox 13">
            <a:hlinkClick r:id="rId9" action="ppaction://hlinksldjump"/>
            <a:hlinkHover r:id="" action="ppaction://noaction" highlightClick="1"/>
          </p:cNvPr>
          <p:cNvSpPr txBox="1"/>
          <p:nvPr/>
        </p:nvSpPr>
        <p:spPr>
          <a:xfrm>
            <a:off x="785786" y="5072074"/>
            <a:ext cx="11833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Вопросы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TextBox 14">
            <a:hlinkClick r:id="" action="ppaction://noaction"/>
            <a:hlinkHover r:id="" action="ppaction://noaction" highlightClick="1"/>
          </p:cNvPr>
          <p:cNvSpPr txBox="1"/>
          <p:nvPr/>
        </p:nvSpPr>
        <p:spPr>
          <a:xfrm>
            <a:off x="785786" y="5643578"/>
            <a:ext cx="15536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Заключение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0"/>
            <a:ext cx="6325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Природные памятники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071546"/>
            <a:ext cx="4572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Природные памятники </a:t>
            </a:r>
            <a:r>
              <a:rPr lang="ru-RU" dirty="0" smtClean="0">
                <a:latin typeface="Monotype Corsiva" pitchFamily="66" charset="0"/>
              </a:rPr>
              <a:t>- охраняемая природная территория, на которой расположен редкий или достопримечательный объект живой или неживой природы, уникальный в научном, культурном, историко-мемориальном или эстетическом отношении.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915379"/>
            <a:ext cx="457200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В качестве памятника природы может охраняться водопад, метеоритный кратер, уникальное геологическое обнажение, пещера или, например, редкое дерево. Иногда к памятникам природы относят территории значительных размеров - леса, горные хребты, участки побережий и долин. В таком случае они именуются </a:t>
            </a:r>
            <a:r>
              <a:rPr lang="ru-RU" b="1" dirty="0" smtClean="0">
                <a:latin typeface="Monotype Corsiva" pitchFamily="66" charset="0"/>
              </a:rPr>
              <a:t>урочищами</a:t>
            </a:r>
            <a:r>
              <a:rPr lang="ru-RU" dirty="0" smtClean="0">
                <a:latin typeface="Monotype Corsiva" pitchFamily="66" charset="0"/>
              </a:rPr>
              <a:t> или </a:t>
            </a:r>
            <a:r>
              <a:rPr lang="ru-RU" b="1" dirty="0" smtClean="0">
                <a:latin typeface="Monotype Corsiva" pitchFamily="66" charset="0"/>
              </a:rPr>
              <a:t>охраняемыми ландшафтами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586257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Для </a:t>
            </a:r>
            <a:r>
              <a:rPr lang="ru-RU" dirty="0" err="1" smtClean="0">
                <a:latin typeface="Monotype Corsiva" pitchFamily="66" charset="0"/>
              </a:rPr>
              <a:t>бо́льшей</a:t>
            </a:r>
            <a:r>
              <a:rPr lang="ru-RU" dirty="0" smtClean="0">
                <a:latin typeface="Monotype Corsiva" pitchFamily="66" charset="0"/>
              </a:rPr>
              <a:t> части памятников природы устанавливается </a:t>
            </a:r>
            <a:r>
              <a:rPr lang="ru-RU" b="1" dirty="0" smtClean="0">
                <a:latin typeface="Monotype Corsiva" pitchFamily="66" charset="0"/>
              </a:rPr>
              <a:t>режим заказников</a:t>
            </a:r>
            <a:r>
              <a:rPr lang="ru-RU" dirty="0" smtClean="0">
                <a:latin typeface="Monotype Corsiva" pitchFamily="66" charset="0"/>
              </a:rPr>
              <a:t>, но для особо ценных природных объектов может быть установлен </a:t>
            </a:r>
            <a:r>
              <a:rPr lang="ru-RU" b="1" dirty="0" smtClean="0">
                <a:latin typeface="Monotype Corsiva" pitchFamily="66" charset="0"/>
              </a:rPr>
              <a:t>режим заповедников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928934"/>
            <a:ext cx="2704936" cy="1785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21300000"/>
            </a:camera>
            <a:lightRig rig="threePt" dir="t"/>
          </a:scene3d>
        </p:spPr>
      </p:pic>
      <p:pic>
        <p:nvPicPr>
          <p:cNvPr id="2055" name="Picture 7" descr="C:\Users\User\Desktop\dolina_smerti_1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071546"/>
            <a:ext cx="2714644" cy="1803084"/>
          </a:xfrm>
          <a:prstGeom prst="rect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572008"/>
            <a:ext cx="2714644" cy="18111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20400000"/>
            </a:camera>
            <a:lightRig rig="threePt" dir="t"/>
          </a:scene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14290"/>
            <a:ext cx="4304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Классификация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1285860"/>
            <a:ext cx="349486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Памятники природы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357430"/>
            <a:ext cx="153118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Ботанические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2357430"/>
            <a:ext cx="1534394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Геологические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357430"/>
            <a:ext cx="1781257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Гидрологические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4714884"/>
            <a:ext cx="2058577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Гидрогеологические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2357430"/>
            <a:ext cx="154241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Зоологические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4714884"/>
            <a:ext cx="1492716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Комплексные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5"/>
            <a:ext cx="1541021" cy="114300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20870" y="4000504"/>
            <a:ext cx="1750800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Monotype Corsiva" pitchFamily="66" charset="0"/>
              </a:rPr>
              <a:t>Национальное дерево Украины</a:t>
            </a:r>
            <a:endParaRPr lang="ru-RU" sz="105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5" y="2857496"/>
            <a:ext cx="1571637" cy="11430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448539" y="4000504"/>
            <a:ext cx="1051891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Monotype Corsiva" pitchFamily="66" charset="0"/>
              </a:rPr>
              <a:t>Бакланий остров</a:t>
            </a:r>
            <a:endParaRPr lang="ru-RU" sz="105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857496"/>
            <a:ext cx="1571636" cy="11281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182287" y="4000504"/>
            <a:ext cx="1032655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50" dirty="0" err="1" smtClean="0">
                <a:solidFill>
                  <a:schemeClr val="bg1"/>
                </a:solidFill>
                <a:latin typeface="Monotype Corsiva" pitchFamily="66" charset="0"/>
              </a:rPr>
              <a:t>Таловские</a:t>
            </a:r>
            <a:r>
              <a:rPr lang="ru-RU" sz="1050" dirty="0" smtClean="0">
                <a:solidFill>
                  <a:schemeClr val="bg1"/>
                </a:solidFill>
                <a:latin typeface="Monotype Corsiva" pitchFamily="66" charset="0"/>
              </a:rPr>
              <a:t> чащи</a:t>
            </a:r>
            <a:endParaRPr lang="ru-RU" sz="105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857496"/>
            <a:ext cx="1571636" cy="11430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6102681" y="4000504"/>
            <a:ext cx="755335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Monotype Corsiva" pitchFamily="66" charset="0"/>
              </a:rPr>
              <a:t>Озеро </a:t>
            </a:r>
            <a:r>
              <a:rPr lang="ru-RU" sz="1050" dirty="0" err="1" smtClean="0">
                <a:solidFill>
                  <a:schemeClr val="bg1"/>
                </a:solidFill>
                <a:latin typeface="Monotype Corsiva" pitchFamily="66" charset="0"/>
              </a:rPr>
              <a:t>Арей</a:t>
            </a:r>
            <a:endParaRPr lang="ru-RU" sz="105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103" name="Picture 7" descr="C:\Users\User\Desktop\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5214950"/>
            <a:ext cx="1245947" cy="1571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1717850" y="6604084"/>
            <a:ext cx="1425390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Monotype Corsiva" pitchFamily="66" charset="0"/>
              </a:rPr>
              <a:t>Урочище </a:t>
            </a:r>
            <a:r>
              <a:rPr lang="ru-RU" sz="1050" dirty="0" err="1" smtClean="0">
                <a:solidFill>
                  <a:schemeClr val="bg1"/>
                </a:solidFill>
                <a:latin typeface="Monotype Corsiva" pitchFamily="66" charset="0"/>
              </a:rPr>
              <a:t>Кутук-Сумган</a:t>
            </a:r>
            <a:endParaRPr lang="ru-RU" sz="105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214950"/>
            <a:ext cx="1571636" cy="11787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357686" y="6389794"/>
            <a:ext cx="1443024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Monotype Corsiva" pitchFamily="66" charset="0"/>
              </a:rPr>
              <a:t>Урочище «Шмелев пруд»</a:t>
            </a:r>
            <a:endParaRPr lang="ru-RU" sz="105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142852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Река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Азат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22" y="3286124"/>
            <a:ext cx="5643586" cy="3477875"/>
          </a:xfrm>
          <a:prstGeom prst="rect">
            <a:avLst/>
          </a:prstGeom>
          <a:gradFill>
            <a:gsLst>
              <a:gs pos="0">
                <a:schemeClr val="accent4">
                  <a:tint val="73000"/>
                  <a:satMod val="150000"/>
                  <a:alpha val="40000"/>
                </a:schemeClr>
              </a:gs>
              <a:gs pos="25000">
                <a:schemeClr val="accent4">
                  <a:tint val="96000"/>
                  <a:shade val="80000"/>
                  <a:satMod val="105000"/>
                  <a:alpha val="40000"/>
                </a:schemeClr>
              </a:gs>
              <a:gs pos="38000">
                <a:schemeClr val="accent4">
                  <a:tint val="96000"/>
                  <a:shade val="59000"/>
                  <a:satMod val="120000"/>
                  <a:alpha val="40000"/>
                </a:schemeClr>
              </a:gs>
              <a:gs pos="55000">
                <a:schemeClr val="accent4">
                  <a:shade val="57000"/>
                  <a:satMod val="120000"/>
                  <a:alpha val="40000"/>
                </a:schemeClr>
              </a:gs>
              <a:gs pos="80000">
                <a:schemeClr val="accent4">
                  <a:shade val="56000"/>
                  <a:satMod val="145000"/>
                  <a:alpha val="40000"/>
                </a:schemeClr>
              </a:gs>
              <a:gs pos="88000">
                <a:schemeClr val="accent4">
                  <a:shade val="63000"/>
                  <a:satMod val="160000"/>
                  <a:alpha val="40000"/>
                </a:schemeClr>
              </a:gs>
              <a:gs pos="100000">
                <a:schemeClr val="accent4">
                  <a:tint val="99555"/>
                  <a:satMod val="155000"/>
                  <a:alpha val="4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  <a:latin typeface="Monotype Corsiva" pitchFamily="66" charset="0"/>
              </a:rPr>
              <a:t>Азат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- река в Армении, левый приток Аракса. Образуется на юго-западном склоне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Гегамского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хребта при слиянии рек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Гохт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и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Воскеджур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 Имеет каменистое дно. Воды используются для орошения. В среднем течении построено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Азатское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водохранилище.</a:t>
            </a:r>
          </a:p>
          <a:p>
            <a:endParaRPr lang="ru-RU" sz="2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В верховьях реки расположен известный армянский монастырь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Гегард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на правом берегу - посёлок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Гарни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В 2000 году река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Азат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была включена в список объектов Всемирного наследия ЮНЕСКО.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290"/>
            <a:ext cx="1619235" cy="12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-71462"/>
            <a:ext cx="5128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Река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Азат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Гарни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-24"/>
            <a:ext cx="6697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Азатское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водохранилище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-24"/>
            <a:ext cx="4405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Долина Смерти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71678"/>
            <a:ext cx="5643586" cy="5016758"/>
          </a:xfrm>
          <a:prstGeom prst="rect">
            <a:avLst/>
          </a:prstGeom>
          <a:gradFill>
            <a:gsLst>
              <a:gs pos="0">
                <a:schemeClr val="accent4">
                  <a:tint val="73000"/>
                  <a:satMod val="150000"/>
                  <a:alpha val="40000"/>
                </a:schemeClr>
              </a:gs>
              <a:gs pos="25000">
                <a:schemeClr val="accent4">
                  <a:tint val="96000"/>
                  <a:shade val="80000"/>
                  <a:satMod val="105000"/>
                  <a:alpha val="40000"/>
                </a:schemeClr>
              </a:gs>
              <a:gs pos="38000">
                <a:schemeClr val="accent4">
                  <a:tint val="96000"/>
                  <a:shade val="59000"/>
                  <a:satMod val="120000"/>
                  <a:alpha val="40000"/>
                </a:schemeClr>
              </a:gs>
              <a:gs pos="55000">
                <a:schemeClr val="accent4">
                  <a:shade val="57000"/>
                  <a:satMod val="120000"/>
                  <a:alpha val="40000"/>
                </a:schemeClr>
              </a:gs>
              <a:gs pos="80000">
                <a:schemeClr val="accent4">
                  <a:shade val="56000"/>
                  <a:satMod val="145000"/>
                  <a:alpha val="40000"/>
                </a:schemeClr>
              </a:gs>
              <a:gs pos="88000">
                <a:schemeClr val="accent4">
                  <a:shade val="63000"/>
                  <a:satMod val="160000"/>
                  <a:alpha val="40000"/>
                </a:schemeClr>
              </a:gs>
              <a:gs pos="100000">
                <a:schemeClr val="accent4">
                  <a:tint val="99555"/>
                  <a:satMod val="155000"/>
                  <a:alpha val="4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Долина Смерти 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(англ.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Death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Valley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) — межгорная впадина в районе пустыни Мохаве и Большого Бассейна на западе США в штате Калифорния, к юго-востоку от горного хребта Сьерра-Невада. В долине расположена самая низкая точка Северной Америки.</a:t>
            </a:r>
          </a:p>
          <a:p>
            <a:endParaRPr lang="ru-RU" sz="2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В 1933 г. в Долине Смерти основан памятник природы на пл. 840 тыс. га. Здесь много живописных мест, особенно на склонах, прилежащих к пустынной равнине: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потухший вулкан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Убехебе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, каньон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Титус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глуб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. 300 м и протяжённостью 20 км; небольшое озеро с очень солёной водой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в котором обитает маленькая креветка; в пустыне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22 вида уникальных растений, 17 видов ящериц и 20 видов змей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 По данным археологических раскопок, 20 тыс. лет назад Долина Смерти была обжита человеком, обводнена и покрыта растительностью.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61926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729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Техническая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2013-02-17T11:34:03Z</dcterms:created>
  <dcterms:modified xsi:type="dcterms:W3CDTF">2013-03-12T17:28:18Z</dcterms:modified>
</cp:coreProperties>
</file>