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33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1966-1970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Национальный доход</c:v>
                </c:pt>
                <c:pt idx="1">
                  <c:v>Промышленное производство</c:v>
                </c:pt>
                <c:pt idx="2">
                  <c:v>Сельскохозяйственное производство</c:v>
                </c:pt>
                <c:pt idx="3">
                  <c:v>Производительность труда</c:v>
                </c:pt>
                <c:pt idx="4">
                  <c:v>Реальные доходы на душу населения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7.2</c:v>
                </c:pt>
                <c:pt idx="1">
                  <c:v>8.5</c:v>
                </c:pt>
                <c:pt idx="2">
                  <c:v>3.9</c:v>
                </c:pt>
                <c:pt idx="3">
                  <c:v>6.8</c:v>
                </c:pt>
                <c:pt idx="4">
                  <c:v>5.9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1971-1975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Национальный доход</c:v>
                </c:pt>
                <c:pt idx="1">
                  <c:v>Промышленное производство</c:v>
                </c:pt>
                <c:pt idx="2">
                  <c:v>Сельскохозяйственное производство</c:v>
                </c:pt>
                <c:pt idx="3">
                  <c:v>Производительность труда</c:v>
                </c:pt>
                <c:pt idx="4">
                  <c:v>Реальные доходы на душу населения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5.0999999999999996</c:v>
                </c:pt>
                <c:pt idx="1">
                  <c:v>7.4</c:v>
                </c:pt>
                <c:pt idx="2">
                  <c:v>2.5</c:v>
                </c:pt>
                <c:pt idx="3">
                  <c:v>4.5</c:v>
                </c:pt>
                <c:pt idx="4">
                  <c:v>4.4000000000000004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1975-1980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Национальный доход</c:v>
                </c:pt>
                <c:pt idx="1">
                  <c:v>Промышленное производство</c:v>
                </c:pt>
                <c:pt idx="2">
                  <c:v>Сельскохозяйственное производство</c:v>
                </c:pt>
                <c:pt idx="3">
                  <c:v>Производительность труда</c:v>
                </c:pt>
                <c:pt idx="4">
                  <c:v>Реальные доходы на душу населения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3.8</c:v>
                </c:pt>
                <c:pt idx="1">
                  <c:v>4.4000000000000004</c:v>
                </c:pt>
                <c:pt idx="2">
                  <c:v>1.7000000000000002</c:v>
                </c:pt>
                <c:pt idx="3">
                  <c:v>3.3</c:v>
                </c:pt>
                <c:pt idx="4">
                  <c:v>3.4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1981-1985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Национальный доход</c:v>
                </c:pt>
                <c:pt idx="1">
                  <c:v>Промышленное производство</c:v>
                </c:pt>
                <c:pt idx="2">
                  <c:v>Сельскохозяйственное производство</c:v>
                </c:pt>
                <c:pt idx="3">
                  <c:v>Производительность труда</c:v>
                </c:pt>
                <c:pt idx="4">
                  <c:v>Реальные доходы на душу населения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3.1</c:v>
                </c:pt>
                <c:pt idx="1">
                  <c:v>3.7</c:v>
                </c:pt>
                <c:pt idx="2">
                  <c:v>1.1000000000000001</c:v>
                </c:pt>
                <c:pt idx="3">
                  <c:v>3.1</c:v>
                </c:pt>
                <c:pt idx="4">
                  <c:v>2.1</c:v>
                </c:pt>
              </c:numCache>
            </c:numRef>
          </c:val>
        </c:ser>
        <c:axId val="75773440"/>
        <c:axId val="75774976"/>
      </c:barChart>
      <c:catAx>
        <c:axId val="75773440"/>
        <c:scaling>
          <c:orientation val="minMax"/>
        </c:scaling>
        <c:axPos val="b"/>
        <c:numFmt formatCode="General" sourceLinked="1"/>
        <c:tickLblPos val="nextTo"/>
        <c:crossAx val="75774976"/>
        <c:crosses val="autoZero"/>
        <c:auto val="1"/>
        <c:lblAlgn val="ctr"/>
        <c:lblOffset val="100"/>
      </c:catAx>
      <c:valAx>
        <c:axId val="75774976"/>
        <c:scaling>
          <c:orientation val="minMax"/>
        </c:scaling>
        <c:axPos val="l"/>
        <c:majorGridlines/>
        <c:numFmt formatCode="General" sourceLinked="1"/>
        <c:tickLblPos val="nextTo"/>
        <c:crossAx val="75773440"/>
        <c:crosses val="autoZero"/>
        <c:crossBetween val="between"/>
      </c:valAx>
      <c:spPr>
        <a:noFill/>
        <a:ln w="25393">
          <a:noFill/>
        </a:ln>
      </c:spPr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46FF7-5FCE-419B-BAFF-E469055A8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2471F-7BFB-4890-BA51-03F10250D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D5ED5-89B8-4D69-8F43-DDA3C06AE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ED863-A51C-45D5-BC4C-883B3AF20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1C71E-EC38-41B7-87CB-FF93B3C37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A8ADD-6079-4569-85CE-2C29D4662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CFD07-A56A-4CDD-BE29-1497E58061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8E8BC-92D3-4FB5-BCE4-93A7096EF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D5F1D-D42E-44E0-B5C4-97C17A8A8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319B2-B244-4201-818A-6592E7584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07C36-0F79-4336-A1D1-F1931EB72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6D1017F-000C-4188-AC27-7637F1381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1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>
    <p:pull dir="l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9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r_3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0"/>
            <a:ext cx="3810000" cy="18796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48438"/>
            <a:ext cx="3500430" cy="230956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1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196704" cy="292893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Рисунок 9" descr="16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4786322"/>
            <a:ext cx="2817246" cy="172039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" name="Рисунок 10" descr="0_336c1_cefa6978_XL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05509" y="0"/>
            <a:ext cx="3238491" cy="242886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00035" y="2143116"/>
            <a:ext cx="8001056" cy="2123658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СССР в годы «застоя».</a:t>
            </a:r>
          </a:p>
          <a:p>
            <a:pPr algn="ctr"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Политика и экономика.</a:t>
            </a:r>
          </a:p>
          <a:p>
            <a:pPr algn="ctr"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1964-1985 гг.</a:t>
            </a:r>
          </a:p>
        </p:txBody>
      </p:sp>
      <p:pic>
        <p:nvPicPr>
          <p:cNvPr id="13" name="Рисунок 12" descr="StAhkp3Ip_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67509" y="3842148"/>
            <a:ext cx="2376491" cy="301585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2353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8501063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2928938" y="6215063"/>
            <a:ext cx="2857500" cy="36988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FF00"/>
                </a:solidFill>
              </a:rPr>
              <a:t>Деревня. 1968 г.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621408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05120" cy="36068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 descr="Derevn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0"/>
            <a:ext cx="3238500" cy="52705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 descr="112115865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670722"/>
            <a:ext cx="4714908" cy="318727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6000750" y="5643563"/>
            <a:ext cx="2571750" cy="64611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FF00"/>
                </a:solidFill>
              </a:rPr>
              <a:t>Заброшенные деревни. 70-е годы.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3718856_Kosygin_ANbi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285875"/>
            <a:ext cx="1514475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2875" y="142875"/>
            <a:ext cx="8715375" cy="6461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Одновременно с реформой в сельском хозяйстве Косыгин проводит и реформу в промышленности.</a:t>
            </a:r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28813" y="857250"/>
            <a:ext cx="2857500" cy="646113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FF00"/>
                </a:solidFill>
              </a:rPr>
              <a:t>Позитивные результаты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43563" y="1000125"/>
            <a:ext cx="2857500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FF00"/>
                </a:solidFill>
              </a:rPr>
              <a:t>Реальность реформы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28813" y="1571625"/>
            <a:ext cx="2857500" cy="1200150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FF00"/>
                </a:solidFill>
              </a:rPr>
              <a:t>Усиление экономического стимулирования рабочих.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28813" y="2928938"/>
            <a:ext cx="2857500" cy="646112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FF00"/>
                </a:solidFill>
              </a:rPr>
              <a:t>Усиление качества выпускаемой продукции.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813" y="3643313"/>
            <a:ext cx="2857500" cy="923925"/>
          </a:xfrm>
          <a:prstGeom prst="rect">
            <a:avLst/>
          </a:prstGeom>
          <a:solidFill>
            <a:srgbClr val="7030A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FF00"/>
                </a:solidFill>
              </a:rPr>
              <a:t>Разрешение предприятию оставлять часть дохода себе.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28813" y="4643438"/>
            <a:ext cx="2857500" cy="92392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FFFF00"/>
                </a:solidFill>
              </a:rPr>
              <a:t>Поддерживалась местная инициатива предприятий.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43563" y="1500188"/>
            <a:ext cx="2857500" cy="64611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FFFF00"/>
                </a:solidFill>
              </a:rPr>
              <a:t>Объём производства вырос на 1,5%.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43563" y="2214563"/>
            <a:ext cx="2857500" cy="646112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FFFF00"/>
                </a:solidFill>
              </a:rPr>
              <a:t>Созданы ВАЗ, КАМАЗ и др. предприятия.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43563" y="2928938"/>
            <a:ext cx="2857500" cy="923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FFFF00"/>
                </a:solidFill>
              </a:rPr>
              <a:t>Снижение удельного веса трудоспособного населения.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43563" y="3929063"/>
            <a:ext cx="2857500" cy="64611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FFFF00"/>
                </a:solidFill>
              </a:rPr>
              <a:t>Истощение сырьевой базы.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85750" y="5715000"/>
            <a:ext cx="8572500" cy="923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FF00"/>
                </a:solidFill>
              </a:rPr>
              <a:t>При всей своей ограниченности реформа дала немалый результат, но в целом выявила отсталость социалистической модели экономики и была обречена на застой.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7188" y="3500438"/>
            <a:ext cx="1500187" cy="36988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FFFF00"/>
                </a:solidFill>
              </a:rPr>
              <a:t>А.Косыгин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43563" y="4643438"/>
            <a:ext cx="2857500" cy="36988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FFFF00"/>
                </a:solidFill>
              </a:rPr>
              <a:t>Старение оборудования.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43563" y="5072063"/>
            <a:ext cx="2857500" cy="36988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FFFF00"/>
                </a:solidFill>
              </a:rPr>
              <a:t>Рост военных расходов.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/>
        </p:nvGraphicFramePr>
        <p:xfrm>
          <a:off x="0" y="1397000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2875" y="142875"/>
            <a:ext cx="8715375" cy="6461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Проанализируйте диаграмму. Какие особенности экономического развития страны в 1965-1985 гг. она позволяет установить?</a:t>
            </a:r>
            <a:endParaRPr lang="ru-RU"/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214313" y="785813"/>
            <a:ext cx="8501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Среднегодовые темпы прироста основных показателей экономического развития, в %</a:t>
            </a:r>
          </a:p>
        </p:txBody>
      </p:sp>
      <p:pic>
        <p:nvPicPr>
          <p:cNvPr id="15365" name="Рисунок 4" descr="sig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3" y="5286375"/>
            <a:ext cx="1905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2875" y="142875"/>
            <a:ext cx="8715375" cy="9239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Отставание было и в области ЭВМ и НТР. К 1985 г. в СССР 40% рабочих, 60% строителей, 75% работников сельского хозяйства работали вручную. В 80-гг СССР оказался перед угрозой отставания от западных стран.</a:t>
            </a:r>
            <a:endParaRPr lang="ru-RU"/>
          </a:p>
        </p:txBody>
      </p:sp>
      <p:pic>
        <p:nvPicPr>
          <p:cNvPr id="3" name="Рисунок 2" descr="besm6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4422"/>
            <a:ext cx="5357818" cy="313432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 descr="579219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4248" y="3595686"/>
            <a:ext cx="4349752" cy="326231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7188" y="5929313"/>
            <a:ext cx="3929062" cy="3698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Советский ЭВМ и компьютер.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2875" y="142875"/>
            <a:ext cx="8715375" cy="12001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Кризис затронул и социальную сферу. Урезаны расходы на здравоохранение, культуру, образование. Уменьшилась в разы продолжительность жизни. Опустели магазины. Люди не знали на что тратить деньги.  Вернулись карточки на продукты питания.</a:t>
            </a:r>
            <a:endParaRPr lang="ru-RU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4313" y="1500188"/>
            <a:ext cx="8715375" cy="923925"/>
          </a:xfrm>
          <a:prstGeom prst="rect">
            <a:avLst/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FF00"/>
                </a:solidFill>
              </a:rPr>
              <a:t>Несмотря на минусы, люди вспоминают это время с ностальгией. Счастливое детство, дешевые продукты питания, уверенность в завтрашнем дне, вот итог этих лет для простых людей.</a:t>
            </a:r>
          </a:p>
        </p:txBody>
      </p:sp>
      <p:pic>
        <p:nvPicPr>
          <p:cNvPr id="4" name="Рисунок 3" descr="de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928934"/>
            <a:ext cx="4933950" cy="31623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0_64641_e3138bbb_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2714620"/>
            <a:ext cx="3276713" cy="364333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owary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24475" cy="381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3030920"/>
            <a:ext cx="5500694" cy="382707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 descr="bcf3809d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0"/>
            <a:ext cx="2500298" cy="307181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7188" y="4643438"/>
            <a:ext cx="2928937" cy="2032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FontTx/>
              <a:buAutoNum type="arabicPeriod"/>
            </a:pPr>
            <a:r>
              <a:rPr lang="ru-RU">
                <a:solidFill>
                  <a:schemeClr val="bg1"/>
                </a:solidFill>
              </a:rPr>
              <a:t>В советском магазине.</a:t>
            </a:r>
          </a:p>
          <a:p>
            <a:pPr marL="342900" indent="-342900" algn="ctr">
              <a:buFontTx/>
              <a:buAutoNum type="arabicPeriod"/>
            </a:pPr>
            <a:r>
              <a:rPr lang="ru-RU">
                <a:solidFill>
                  <a:schemeClr val="bg1"/>
                </a:solidFill>
              </a:rPr>
              <a:t>Гардероб в кинотеатре.</a:t>
            </a:r>
          </a:p>
          <a:p>
            <a:pPr marL="342900" indent="-342900" algn="ctr">
              <a:buFontTx/>
              <a:buAutoNum type="arabicPeriod"/>
            </a:pPr>
            <a:r>
              <a:rPr lang="ru-RU">
                <a:solidFill>
                  <a:schemeClr val="bg1"/>
                </a:solidFill>
              </a:rPr>
              <a:t>Очередь за продуктами в Москве.</a:t>
            </a:r>
          </a:p>
          <a:p>
            <a:pPr marL="342900" indent="-342900" algn="ctr"/>
            <a:r>
              <a:rPr lang="ru-RU">
                <a:solidFill>
                  <a:schemeClr val="bg1"/>
                </a:solidFill>
              </a:rPr>
              <a:t>(все фото конца 70-х гг.)</a:t>
            </a:r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2875" y="142875"/>
            <a:ext cx="8715375" cy="3698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Советский быт.</a:t>
            </a:r>
            <a:endParaRPr lang="ru-RU"/>
          </a:p>
        </p:txBody>
      </p:sp>
      <p:pic>
        <p:nvPicPr>
          <p:cNvPr id="3" name="Рисунок 2" descr="48431181_5e3121c8679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642918"/>
            <a:ext cx="2857500" cy="40005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 descr="6453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785794"/>
            <a:ext cx="2857500" cy="381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9a5f7dec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7232" y="714356"/>
            <a:ext cx="2916768" cy="389096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4313" y="5143500"/>
            <a:ext cx="8715375" cy="3698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1. Советские модницы. 2. В квартире. 3. Пылесос.</a:t>
            </a:r>
            <a:endParaRPr lang="ru-RU"/>
          </a:p>
        </p:txBody>
      </p:sp>
      <p:pic>
        <p:nvPicPr>
          <p:cNvPr id="19463" name="Рисунок 6" descr="sign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8" y="5643563"/>
            <a:ext cx="1905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2875" y="142875"/>
            <a:ext cx="8715375" cy="3698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Советский быт.</a:t>
            </a:r>
            <a:endParaRPr lang="ru-RU"/>
          </a:p>
        </p:txBody>
      </p:sp>
      <p:pic>
        <p:nvPicPr>
          <p:cNvPr id="3" name="Рисунок 2" descr="0_1048b_5096a68f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4356"/>
            <a:ext cx="2972642" cy="199167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 descr="40-66-1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785794"/>
            <a:ext cx="2667000" cy="355282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c24b5b42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857232"/>
            <a:ext cx="2777029" cy="200501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1250222404_de9415c994b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2928934"/>
            <a:ext cx="2574779" cy="192882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DSCN158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3071810"/>
            <a:ext cx="2438400" cy="18288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 descr="image-f2298f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3306" y="4429132"/>
            <a:ext cx="1553765" cy="207168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15000" y="5214938"/>
            <a:ext cx="3214688" cy="11699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</a:rPr>
              <a:t>1. Фотоаппарат. 2. Холодильник «Зил». 3. Телевизор «Рубин». 4. Проигрыватель. 5. Стиральная машинка «Киргизия». 6. Проигрыватель бобиновых кассет.</a:t>
            </a:r>
            <a:endParaRPr lang="ru-RU" sz="1400"/>
          </a:p>
        </p:txBody>
      </p:sp>
      <p:pic>
        <p:nvPicPr>
          <p:cNvPr id="20490" name="Рисунок 9" descr="sign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5" y="5357813"/>
            <a:ext cx="1905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2875" y="142875"/>
            <a:ext cx="8715375" cy="3698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Советский быт.</a:t>
            </a:r>
            <a:endParaRPr lang="ru-RU"/>
          </a:p>
        </p:txBody>
      </p:sp>
      <p:pic>
        <p:nvPicPr>
          <p:cNvPr id="3" name="Рисунок 2" descr="article_image-image-arti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642917"/>
            <a:ext cx="2428892" cy="399269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 descr="1236826868_1236754492_ussr_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785795"/>
            <a:ext cx="2447184" cy="157163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b14d6f28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928670"/>
            <a:ext cx="3333757" cy="250031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post-15872-11733740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2357430"/>
            <a:ext cx="2286016" cy="209863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b2353149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4786322"/>
            <a:ext cx="2177769" cy="171608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 descr="toys_5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5074" y="3714752"/>
            <a:ext cx="2183768" cy="271462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4578" name="Picture 2" descr="D:\Мои рисунки\МХК\5684925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8926" y="4572008"/>
            <a:ext cx="2943230" cy="201246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5"/>
          <p:cNvSpPr txBox="1">
            <a:spLocks noChangeArrowheads="1"/>
          </p:cNvSpPr>
          <p:nvPr/>
        </p:nvSpPr>
        <p:spPr bwMode="auto">
          <a:xfrm>
            <a:off x="1000125" y="214313"/>
            <a:ext cx="7072313" cy="4000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FF00"/>
                </a:solidFill>
              </a:rPr>
              <a:t>Консервация политического режима.</a:t>
            </a:r>
          </a:p>
        </p:txBody>
      </p:sp>
      <p:pic>
        <p:nvPicPr>
          <p:cNvPr id="7" name="Рисунок 6" descr="cpsu-heads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357438"/>
            <a:ext cx="1676400" cy="22701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" name="Стрелка вправо 7"/>
          <p:cNvSpPr/>
          <p:nvPr/>
        </p:nvSpPr>
        <p:spPr>
          <a:xfrm>
            <a:off x="2000250" y="3286125"/>
            <a:ext cx="428625" cy="428625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14688" y="928688"/>
            <a:ext cx="3357562" cy="1016000"/>
          </a:xfrm>
          <a:prstGeom prst="rect">
            <a:avLst/>
          </a:prstGeom>
          <a:solidFill>
            <a:srgbClr val="00B05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Золотой век партийно-государственного аппарата.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14688" y="2428875"/>
            <a:ext cx="3357562" cy="40005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Стабильность кадров.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14688" y="3143250"/>
            <a:ext cx="3357562" cy="1016000"/>
          </a:xfrm>
          <a:prstGeom prst="rect">
            <a:avLst/>
          </a:prstGeom>
          <a:solidFill>
            <a:srgbClr val="0070C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Рост количества министерств и управляющих органов.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715125" y="3143250"/>
            <a:ext cx="2143125" cy="954088"/>
          </a:xfrm>
          <a:prstGeom prst="rect">
            <a:avLst/>
          </a:prstGeom>
          <a:solidFill>
            <a:srgbClr val="FFFF0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 В 80-х 100 министерств союзных и 500 республиканских.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214688" y="4357688"/>
            <a:ext cx="3357562" cy="708025"/>
          </a:xfrm>
          <a:prstGeom prst="rect">
            <a:avLst/>
          </a:prstGeom>
          <a:solidFill>
            <a:srgbClr val="7030A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КПСС во всех сферах жизни общества.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214688" y="5429250"/>
            <a:ext cx="3357562" cy="1323975"/>
          </a:xfrm>
          <a:prstGeom prst="rect">
            <a:avLst/>
          </a:prstGeom>
          <a:solidFill>
            <a:srgbClr val="FFC00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Окончание «оттепели», оправдание Сталина. Контроль за культурой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15125" y="4357688"/>
            <a:ext cx="2143125" cy="307975"/>
          </a:xfrm>
          <a:prstGeom prst="rect">
            <a:avLst/>
          </a:prstGeom>
          <a:solidFill>
            <a:schemeClr val="accent3"/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Всесилие КГБ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715125" y="2357438"/>
            <a:ext cx="2143125" cy="523875"/>
          </a:xfrm>
          <a:prstGeom prst="rect">
            <a:avLst/>
          </a:prstGeom>
          <a:solidFill>
            <a:srgbClr val="C0000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 Старение партаппарата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715125" y="5500688"/>
            <a:ext cx="2143125" cy="738187"/>
          </a:xfrm>
          <a:prstGeom prst="rect">
            <a:avLst/>
          </a:prstGeom>
          <a:solidFill>
            <a:srgbClr val="92D05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Возвеличивается вклад Сталина в Победу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85750" y="4714875"/>
            <a:ext cx="1428750" cy="3079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Л.И.Брежнев</a:t>
            </a:r>
          </a:p>
        </p:txBody>
      </p:sp>
      <p:cxnSp>
        <p:nvCxnSpPr>
          <p:cNvPr id="21" name="Прямая со стрелкой 20"/>
          <p:cNvCxnSpPr>
            <a:stCxn id="8" idx="3"/>
          </p:cNvCxnSpPr>
          <p:nvPr/>
        </p:nvCxnSpPr>
        <p:spPr>
          <a:xfrm flipV="1">
            <a:off x="2428875" y="1714500"/>
            <a:ext cx="714375" cy="17859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8" idx="3"/>
          </p:cNvCxnSpPr>
          <p:nvPr/>
        </p:nvCxnSpPr>
        <p:spPr>
          <a:xfrm flipV="1">
            <a:off x="2428875" y="2643188"/>
            <a:ext cx="714375" cy="857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8" idx="3"/>
          </p:cNvCxnSpPr>
          <p:nvPr/>
        </p:nvCxnSpPr>
        <p:spPr>
          <a:xfrm>
            <a:off x="2428875" y="3500438"/>
            <a:ext cx="714375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8" idx="3"/>
          </p:cNvCxnSpPr>
          <p:nvPr/>
        </p:nvCxnSpPr>
        <p:spPr>
          <a:xfrm>
            <a:off x="2428875" y="3500438"/>
            <a:ext cx="714375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8" idx="3"/>
          </p:cNvCxnSpPr>
          <p:nvPr/>
        </p:nvCxnSpPr>
        <p:spPr>
          <a:xfrm>
            <a:off x="2428875" y="3500438"/>
            <a:ext cx="714375" cy="23574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Круговая стрелка 34"/>
          <p:cNvSpPr/>
          <p:nvPr/>
        </p:nvSpPr>
        <p:spPr>
          <a:xfrm>
            <a:off x="6429375" y="2000250"/>
            <a:ext cx="500063" cy="642938"/>
          </a:xfrm>
          <a:prstGeom prst="circularArrow">
            <a:avLst/>
          </a:prstGeom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Круговая стрелка 35"/>
          <p:cNvSpPr/>
          <p:nvPr/>
        </p:nvSpPr>
        <p:spPr>
          <a:xfrm>
            <a:off x="6429375" y="2786063"/>
            <a:ext cx="500063" cy="642937"/>
          </a:xfrm>
          <a:prstGeom prst="circularArrow">
            <a:avLst/>
          </a:prstGeom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Круговая стрелка 36"/>
          <p:cNvSpPr/>
          <p:nvPr/>
        </p:nvSpPr>
        <p:spPr>
          <a:xfrm>
            <a:off x="6357938" y="4000500"/>
            <a:ext cx="500062" cy="642938"/>
          </a:xfrm>
          <a:prstGeom prst="circularArrow">
            <a:avLst/>
          </a:prstGeom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Круговая стрелка 37"/>
          <p:cNvSpPr/>
          <p:nvPr/>
        </p:nvSpPr>
        <p:spPr>
          <a:xfrm>
            <a:off x="6286500" y="5072063"/>
            <a:ext cx="500063" cy="642937"/>
          </a:xfrm>
          <a:prstGeom prst="circularArrow">
            <a:avLst/>
          </a:prstGeom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120" name="Рисунок 38" descr="sig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86375"/>
            <a:ext cx="2836863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2875" y="142875"/>
            <a:ext cx="8715375" cy="3698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Советский автопром.</a:t>
            </a:r>
            <a:endParaRPr lang="ru-RU"/>
          </a:p>
        </p:txBody>
      </p:sp>
      <p:pic>
        <p:nvPicPr>
          <p:cNvPr id="3" name="Рисунок 2" descr="2113348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2918"/>
            <a:ext cx="4214810" cy="246987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 descr="3825536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642918"/>
            <a:ext cx="3428997" cy="257174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autowp.ru_lada_1600_sl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429000"/>
            <a:ext cx="3333741" cy="250030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Moskvich_408_Sedan_19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3143248"/>
            <a:ext cx="2635240" cy="197643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5602" name="Picture 2" descr="D:\Мои рисунки\МХК\22839_im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76902" y="4691064"/>
            <a:ext cx="3467098" cy="216693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2536" name="Рисунок 7" descr="sign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75" y="5572125"/>
            <a:ext cx="1905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2875" y="142875"/>
            <a:ext cx="8715375" cy="3698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Карточки на продукты питания.</a:t>
            </a:r>
            <a:endParaRPr lang="ru-RU"/>
          </a:p>
        </p:txBody>
      </p:sp>
      <p:pic>
        <p:nvPicPr>
          <p:cNvPr id="3" name="Рисунок 2" descr="talon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813"/>
            <a:ext cx="9144000" cy="601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0x600,fs-khaldey-01,60,Kh-60-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3643306" cy="378853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 descr="600x600,fs-khaldey-01,60,Kh-60-0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86150" y="1143000"/>
            <a:ext cx="5657850" cy="5715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7188" y="5715000"/>
            <a:ext cx="2928937" cy="6461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На уроках в советской школе. 60-е годы.</a:t>
            </a:r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r_32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 descr="04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50" y="214313"/>
            <a:ext cx="3929063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Нурекская ГЭС. Таджикская ССР.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r_38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4875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4252656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285750"/>
            <a:ext cx="3571875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127408_image_larg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2928938"/>
            <a:ext cx="40005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4" descr="sign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0" y="5981700"/>
            <a:ext cx="1905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 descr="brezhnev_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2" descr="sig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981700"/>
            <a:ext cx="1905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/>
          <p:cNvSpPr txBox="1">
            <a:spLocks noChangeArrowheads="1"/>
          </p:cNvSpPr>
          <p:nvPr/>
        </p:nvSpPr>
        <p:spPr bwMode="auto">
          <a:xfrm>
            <a:off x="142875" y="285750"/>
            <a:ext cx="8786813" cy="923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</a:rPr>
              <a:t>Всесилие КПСС и «консервация» режима сопровождалась появлением компании по возвеличиванию </a:t>
            </a:r>
            <a:r>
              <a:rPr lang="ru-RU" b="1">
                <a:solidFill>
                  <a:srgbClr val="FFFF00"/>
                </a:solidFill>
              </a:rPr>
              <a:t>«умного, всезнающего, заботящегося о благе народа Дорогого Леонида Ильича»</a:t>
            </a:r>
          </a:p>
        </p:txBody>
      </p:sp>
      <p:pic>
        <p:nvPicPr>
          <p:cNvPr id="7" name="Рисунок 6" descr="1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357313"/>
            <a:ext cx="3571875" cy="235743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8" name="Рисунок 7" descr="ÂÒÅÖÎÅ×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3138488"/>
            <a:ext cx="5072062" cy="371951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9" name="Рисунок 8" descr="brezhnev_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00388"/>
            <a:ext cx="3140075" cy="375761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0" name="Рисунок 9" descr="ChelLedokol_0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500" y="1357313"/>
            <a:ext cx="5143500" cy="35655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1" name="Рисунок 10" descr="brezhnew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50" y="1357313"/>
            <a:ext cx="4143375" cy="5524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" name="Рисунок 11" descr="A00030CD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357313"/>
            <a:ext cx="9144000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7188" y="6215063"/>
            <a:ext cx="8286750" cy="369887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Политбюро Центрального комитета КПСС времен «застоя»</a:t>
            </a:r>
          </a:p>
        </p:txBody>
      </p:sp>
      <p:pic>
        <p:nvPicPr>
          <p:cNvPr id="8" name="Рисунок 7" descr="pictur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2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tartz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67500" cy="3971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" name="Рисунок 6" descr="2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881313"/>
            <a:ext cx="5715000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5750" y="4929188"/>
            <a:ext cx="2786063" cy="12001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В начале 80-х средний возраст «кремлевских старцев» равнялся 70-ти годам.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58000" y="571500"/>
            <a:ext cx="2071688" cy="175418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Свои посты «старцы» занимали десятилетиями, до самой смерти…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50" y="214313"/>
            <a:ext cx="8572500" cy="1016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С консервацией усилился контроль за культурой, общественной жизнью. Всесильным органом, как и при Сталине стал КГБ, правда без расстрелов, но с выселением и психбольницами.</a:t>
            </a:r>
          </a:p>
        </p:txBody>
      </p:sp>
      <p:pic>
        <p:nvPicPr>
          <p:cNvPr id="7" name="Рисунок 6" descr="StAhkp3Ip_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643188"/>
            <a:ext cx="1376363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4313" y="4500563"/>
            <a:ext cx="1571625" cy="7381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Ю.В.Андропов, председатель КГБ СССР.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1857375" y="3357563"/>
            <a:ext cx="500063" cy="357187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57500" y="1643063"/>
            <a:ext cx="2928938" cy="369887"/>
          </a:xfrm>
          <a:prstGeom prst="rect">
            <a:avLst/>
          </a:prstGeom>
          <a:solidFill>
            <a:srgbClr val="00B05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Борьба с инакомыслием.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57500" y="2286000"/>
            <a:ext cx="2928938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Борьба с диссидентами.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57500" y="3000375"/>
            <a:ext cx="2928938" cy="646113"/>
          </a:xfrm>
          <a:prstGeom prst="rect">
            <a:avLst/>
          </a:prstGeom>
          <a:solidFill>
            <a:srgbClr val="FFC00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Борьба с правозащитниками.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857500" y="4000500"/>
            <a:ext cx="2928938" cy="923925"/>
          </a:xfrm>
          <a:prstGeom prst="rect">
            <a:avLst/>
          </a:prstGeom>
          <a:solidFill>
            <a:srgbClr val="0070C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Прослушивание телефонов «подозрительных лиц»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857500" y="5286375"/>
            <a:ext cx="2928938" cy="1200150"/>
          </a:xfrm>
          <a:prstGeom prst="rect">
            <a:avLst/>
          </a:prstGeom>
          <a:solidFill>
            <a:srgbClr val="7030A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Отправление недовольных в психиатрические лечебницы.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43688" y="2286000"/>
            <a:ext cx="2214562" cy="14779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Людьми отказывающимися подчиняться официальной идеологии.</a:t>
            </a:r>
          </a:p>
        </p:txBody>
      </p:sp>
      <p:cxnSp>
        <p:nvCxnSpPr>
          <p:cNvPr id="17" name="Прямая со стрелкой 16"/>
          <p:cNvCxnSpPr>
            <a:stCxn id="9" idx="3"/>
          </p:cNvCxnSpPr>
          <p:nvPr/>
        </p:nvCxnSpPr>
        <p:spPr>
          <a:xfrm flipV="1">
            <a:off x="2357438" y="2000250"/>
            <a:ext cx="500062" cy="1536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9" idx="3"/>
          </p:cNvCxnSpPr>
          <p:nvPr/>
        </p:nvCxnSpPr>
        <p:spPr>
          <a:xfrm flipV="1">
            <a:off x="2357438" y="2643188"/>
            <a:ext cx="500062" cy="8937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9" idx="3"/>
            <a:endCxn id="12" idx="1"/>
          </p:cNvCxnSpPr>
          <p:nvPr/>
        </p:nvCxnSpPr>
        <p:spPr>
          <a:xfrm flipV="1">
            <a:off x="2357438" y="3324225"/>
            <a:ext cx="500062" cy="2127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9" idx="3"/>
          </p:cNvCxnSpPr>
          <p:nvPr/>
        </p:nvCxnSpPr>
        <p:spPr>
          <a:xfrm>
            <a:off x="2357438" y="3536950"/>
            <a:ext cx="428625" cy="8207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9" idx="3"/>
          </p:cNvCxnSpPr>
          <p:nvPr/>
        </p:nvCxnSpPr>
        <p:spPr>
          <a:xfrm>
            <a:off x="2357438" y="3536950"/>
            <a:ext cx="428625" cy="23923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786438" y="2463800"/>
            <a:ext cx="785812" cy="393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210" name="Рисунок 31" descr="sig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5143500"/>
            <a:ext cx="2836862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50" y="214313"/>
            <a:ext cx="8572500" cy="40005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FF00"/>
                </a:solidFill>
              </a:rPr>
              <a:t>В 1977 г. принята 4-я по счёту в истории Конституция СССР.</a:t>
            </a:r>
          </a:p>
        </p:txBody>
      </p:sp>
      <p:pic>
        <p:nvPicPr>
          <p:cNvPr id="9219" name="Рисунок 6" descr="Constitucon-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75"/>
            <a:ext cx="9144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5750" y="3571875"/>
            <a:ext cx="4357688" cy="369888"/>
          </a:xfrm>
          <a:prstGeom prst="rect">
            <a:avLst/>
          </a:prstGeom>
          <a:solidFill>
            <a:srgbClr val="00206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FFFF00"/>
                </a:solidFill>
              </a:rPr>
              <a:t>1.В СССР построен социализм.</a:t>
            </a:r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5750" y="4143375"/>
            <a:ext cx="4357688" cy="646113"/>
          </a:xfrm>
          <a:prstGeom prst="rect">
            <a:avLst/>
          </a:prstGeom>
          <a:solidFill>
            <a:srgbClr val="00206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FFFF00"/>
                </a:solidFill>
              </a:rPr>
              <a:t>2.В СССР интернациональное, единое общество.</a:t>
            </a:r>
            <a:endParaRPr lang="ru-RU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5750" y="4929188"/>
            <a:ext cx="4357688" cy="369887"/>
          </a:xfrm>
          <a:prstGeom prst="rect">
            <a:avLst/>
          </a:prstGeom>
          <a:solidFill>
            <a:srgbClr val="00206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FFFF00"/>
                </a:solidFill>
              </a:rPr>
              <a:t>3. В СССР одна партия- КПСС.</a:t>
            </a:r>
            <a:endParaRPr lang="ru-RU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5750" y="5357813"/>
            <a:ext cx="4357688" cy="1200150"/>
          </a:xfrm>
          <a:prstGeom prst="rect">
            <a:avLst/>
          </a:prstGeom>
          <a:solidFill>
            <a:srgbClr val="00206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FFFF00"/>
                </a:solidFill>
              </a:rPr>
              <a:t>4. Право граждан на труд, бесплатное образование, медицинскую помощь, отдых, пенсию, жилище.</a:t>
            </a:r>
            <a:endParaRPr 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214938" y="4214813"/>
            <a:ext cx="3714750" cy="1477962"/>
          </a:xfrm>
          <a:prstGeom prst="rect">
            <a:avLst/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FFFF00"/>
                </a:solidFill>
              </a:rPr>
              <a:t>Конституция носила демократический характер, но на практике эти статьи не выполнялись, например, на свободу демонстраций.</a:t>
            </a:r>
            <a:endParaRPr lang="ru-RU"/>
          </a:p>
        </p:txBody>
      </p:sp>
      <p:sp>
        <p:nvSpPr>
          <p:cNvPr id="13" name="Правая фигурная скобка 12"/>
          <p:cNvSpPr/>
          <p:nvPr/>
        </p:nvSpPr>
        <p:spPr>
          <a:xfrm>
            <a:off x="4786313" y="3786188"/>
            <a:ext cx="285750" cy="2357437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26" name="Рисунок 13" descr="sig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5786438"/>
            <a:ext cx="1905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62500" cy="334327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5750" y="3571875"/>
            <a:ext cx="4357688" cy="369888"/>
          </a:xfrm>
          <a:prstGeom prst="rect">
            <a:avLst/>
          </a:prstGeom>
          <a:solidFill>
            <a:srgbClr val="00206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FFFF00"/>
                </a:solidFill>
              </a:rPr>
              <a:t>Брежнев в окружении работниц.</a:t>
            </a:r>
            <a:endParaRPr lang="ru-RU"/>
          </a:p>
        </p:txBody>
      </p:sp>
      <p:pic>
        <p:nvPicPr>
          <p:cNvPr id="12290" name="Picture 2" descr="D:\Мои рисунки\МХК\3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5204" y="214290"/>
            <a:ext cx="4198796" cy="557214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5750" y="6143625"/>
            <a:ext cx="4357688" cy="646113"/>
          </a:xfrm>
          <a:prstGeom prst="rect">
            <a:avLst/>
          </a:prstGeom>
          <a:solidFill>
            <a:srgbClr val="00206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FFFF00"/>
                </a:solidFill>
              </a:rPr>
              <a:t>Выступление Брежнева в Верховном Совете СССР</a:t>
            </a:r>
            <a:endParaRPr lang="ru-RU"/>
          </a:p>
        </p:txBody>
      </p:sp>
      <p:pic>
        <p:nvPicPr>
          <p:cNvPr id="6" name="Рисунок 5" descr="cnst19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071942"/>
            <a:ext cx="1214446" cy="182898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47" name="Рисунок 6" descr="sign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5786438"/>
            <a:ext cx="1905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57188" y="214313"/>
            <a:ext cx="8286750" cy="923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FFFF00"/>
                </a:solidFill>
              </a:rPr>
              <a:t>В 1965 г. В СССР было решено провести широкомасштабные экономические реформы, связанные с именем Председателя Совета министров СССР  А.Косыгина.</a:t>
            </a:r>
          </a:p>
        </p:txBody>
      </p:sp>
      <p:pic>
        <p:nvPicPr>
          <p:cNvPr id="3" name="Рисунок 2" descr="33718856_Kosygin_ANbi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285875"/>
            <a:ext cx="1514475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500" y="1285875"/>
            <a:ext cx="5786438" cy="3698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В 1965 г. началась аграрная реформа Косыгина</a:t>
            </a:r>
            <a:r>
              <a:rPr lang="ru-RU"/>
              <a:t>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28813" y="1857375"/>
            <a:ext cx="2857500" cy="369888"/>
          </a:xfrm>
          <a:prstGeom prst="rect">
            <a:avLst/>
          </a:prstGeom>
          <a:solidFill>
            <a:srgbClr val="FF000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FF00"/>
                </a:solidFill>
              </a:rPr>
              <a:t>Позитивные результаты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86438" y="1857375"/>
            <a:ext cx="2857500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FF00"/>
                </a:solidFill>
              </a:rPr>
              <a:t>Реальность реформы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28813" y="2571750"/>
            <a:ext cx="2857500" cy="646113"/>
          </a:xfrm>
          <a:prstGeom prst="rect">
            <a:avLst/>
          </a:prstGeom>
          <a:solidFill>
            <a:srgbClr val="00B0F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FF00"/>
                </a:solidFill>
              </a:rPr>
              <a:t>Повышены закупочные цены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28813" y="3429000"/>
            <a:ext cx="2857500" cy="646113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FF00"/>
                </a:solidFill>
              </a:rPr>
              <a:t>Увеличились капиталовложения в с/х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813" y="4143375"/>
            <a:ext cx="2857500" cy="646113"/>
          </a:xfrm>
          <a:prstGeom prst="rect">
            <a:avLst/>
          </a:prstGeom>
          <a:solidFill>
            <a:srgbClr val="7030A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FF00"/>
                </a:solidFill>
              </a:rPr>
              <a:t>Разрешено подсобное хозяйство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28813" y="4929188"/>
            <a:ext cx="2857500" cy="64611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FFFF00"/>
                </a:solidFill>
              </a:rPr>
              <a:t>Твердый 6-ти летний план </a:t>
            </a:r>
            <a:r>
              <a:rPr lang="ru-RU" dirty="0" err="1">
                <a:solidFill>
                  <a:srgbClr val="FFFF00"/>
                </a:solidFill>
              </a:rPr>
              <a:t>гос</a:t>
            </a:r>
            <a:r>
              <a:rPr lang="ru-RU" dirty="0">
                <a:solidFill>
                  <a:srgbClr val="FFFF00"/>
                </a:solidFill>
              </a:rPr>
              <a:t>. закупок.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86438" y="2286000"/>
            <a:ext cx="2857500" cy="64611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FFFF00"/>
                </a:solidFill>
              </a:rPr>
              <a:t>Усилилось планирование с/</a:t>
            </a:r>
            <a:r>
              <a:rPr lang="ru-RU" dirty="0" err="1">
                <a:solidFill>
                  <a:srgbClr val="FFFF00"/>
                </a:solidFill>
              </a:rPr>
              <a:t>х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86438" y="3071813"/>
            <a:ext cx="2857500" cy="923925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FFFF00"/>
                </a:solidFill>
              </a:rPr>
              <a:t>Средства выделяемые на с/</a:t>
            </a:r>
            <a:r>
              <a:rPr lang="ru-RU" dirty="0" err="1">
                <a:solidFill>
                  <a:srgbClr val="FFFF00"/>
                </a:solidFill>
              </a:rPr>
              <a:t>х</a:t>
            </a:r>
            <a:r>
              <a:rPr lang="ru-RU" dirty="0">
                <a:solidFill>
                  <a:srgbClr val="FFFF00"/>
                </a:solidFill>
              </a:rPr>
              <a:t> использовались неэффективно.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86438" y="4071938"/>
            <a:ext cx="2857500" cy="6461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FFFF00"/>
                </a:solidFill>
              </a:rPr>
              <a:t>Деятельность колхозов оказалась убыточной.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86438" y="4786313"/>
            <a:ext cx="2857500" cy="120015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FFFF00"/>
                </a:solidFill>
              </a:rPr>
              <a:t> Пашня сократилась на 22 млн.га. Страна стала ввозить зерно и продукты питания.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14313" y="6143625"/>
            <a:ext cx="8572500" cy="6461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FF00"/>
                </a:solidFill>
              </a:rPr>
              <a:t>Стало ясно, что решениями и указами сверху проблему не решить и необходимо более глубокое реформирование.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7188" y="3500438"/>
            <a:ext cx="1500187" cy="36988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FFFF00"/>
                </a:solidFill>
              </a:rPr>
              <a:t>А.Косыгин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210</TotalTime>
  <Words>725</Words>
  <Application>Microsoft Office PowerPoint</Application>
  <PresentationFormat>Экран (4:3)</PresentationFormat>
  <Paragraphs>84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Times New Roman</vt:lpstr>
      <vt:lpstr>Wingdings 2</vt:lpstr>
      <vt:lpstr>Wingdings</vt:lpstr>
      <vt:lpstr>Wingdings 3</vt:lpstr>
      <vt:lpstr>Calibri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GENA</dc:creator>
  <cp:lastModifiedBy>Андрей</cp:lastModifiedBy>
  <cp:revision>24</cp:revision>
  <dcterms:created xsi:type="dcterms:W3CDTF">2010-02-22T15:00:30Z</dcterms:created>
  <dcterms:modified xsi:type="dcterms:W3CDTF">2011-08-05T13:28:41Z</dcterms:modified>
</cp:coreProperties>
</file>